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276" r:id="rId5"/>
    <p:sldId id="294" r:id="rId6"/>
    <p:sldId id="3165" r:id="rId7"/>
    <p:sldId id="3163" r:id="rId8"/>
    <p:sldId id="315" r:id="rId9"/>
    <p:sldId id="3164" r:id="rId10"/>
    <p:sldId id="257" r:id="rId11"/>
    <p:sldId id="298" r:id="rId12"/>
    <p:sldId id="296" r:id="rId13"/>
    <p:sldId id="292"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6DAD"/>
    <a:srgbClr val="0D78C9"/>
    <a:srgbClr val="024C84"/>
    <a:srgbClr val="993200"/>
    <a:srgbClr val="4D4E44"/>
    <a:srgbClr val="176338"/>
    <a:srgbClr val="0F5D3F"/>
    <a:srgbClr val="ABC8D1"/>
    <a:srgbClr val="1B3049"/>
    <a:srgbClr val="5D3E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6612" autoAdjust="0"/>
  </p:normalViewPr>
  <p:slideViewPr>
    <p:cSldViewPr>
      <p:cViewPr varScale="1">
        <p:scale>
          <a:sx n="104" d="100"/>
          <a:sy n="104" d="100"/>
        </p:scale>
        <p:origin x="696" y="108"/>
      </p:cViewPr>
      <p:guideLst>
        <p:guide orient="horz" pos="2160"/>
        <p:guide pos="3841"/>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wen Paul" userId="ee0a81db-ca00-4c5e-aa06-3ae977a65289" providerId="ADAL" clId="{1AFA1537-09DD-463C-AB0F-B152FF167444}"/>
    <pc:docChg chg="custSel addSld delSld modSld sldOrd">
      <pc:chgData name="Owen Paul" userId="ee0a81db-ca00-4c5e-aa06-3ae977a65289" providerId="ADAL" clId="{1AFA1537-09DD-463C-AB0F-B152FF167444}" dt="2020-12-08T13:53:27.098" v="15" actId="1076"/>
      <pc:docMkLst>
        <pc:docMk/>
      </pc:docMkLst>
      <pc:sldChg chg="del">
        <pc:chgData name="Owen Paul" userId="ee0a81db-ca00-4c5e-aa06-3ae977a65289" providerId="ADAL" clId="{1AFA1537-09DD-463C-AB0F-B152FF167444}" dt="2020-12-08T13:50:36.455" v="1" actId="2696"/>
        <pc:sldMkLst>
          <pc:docMk/>
          <pc:sldMk cId="0" sldId="274"/>
        </pc:sldMkLst>
      </pc:sldChg>
      <pc:sldChg chg="addSp delSp modSp ord">
        <pc:chgData name="Owen Paul" userId="ee0a81db-ca00-4c5e-aa06-3ae977a65289" providerId="ADAL" clId="{1AFA1537-09DD-463C-AB0F-B152FF167444}" dt="2020-12-08T13:53:27.098" v="15" actId="1076"/>
        <pc:sldMkLst>
          <pc:docMk/>
          <pc:sldMk cId="2796001156" sldId="298"/>
        </pc:sldMkLst>
        <pc:picChg chg="del">
          <ac:chgData name="Owen Paul" userId="ee0a81db-ca00-4c5e-aa06-3ae977a65289" providerId="ADAL" clId="{1AFA1537-09DD-463C-AB0F-B152FF167444}" dt="2020-12-08T13:53:24.046" v="14" actId="478"/>
          <ac:picMkLst>
            <pc:docMk/>
            <pc:sldMk cId="2796001156" sldId="298"/>
            <ac:picMk id="4" creationId="{535EC7B0-874A-4CEA-9AE0-45A5A1FC7703}"/>
          </ac:picMkLst>
        </pc:picChg>
        <pc:picChg chg="add mod">
          <ac:chgData name="Owen Paul" userId="ee0a81db-ca00-4c5e-aa06-3ae977a65289" providerId="ADAL" clId="{1AFA1537-09DD-463C-AB0F-B152FF167444}" dt="2020-12-08T13:53:27.098" v="15" actId="1076"/>
          <ac:picMkLst>
            <pc:docMk/>
            <pc:sldMk cId="2796001156" sldId="298"/>
            <ac:picMk id="5" creationId="{F4E4AAC4-2EF7-48AF-A541-709B342D74D9}"/>
          </ac:picMkLst>
        </pc:picChg>
      </pc:sldChg>
      <pc:sldChg chg="del">
        <pc:chgData name="Owen Paul" userId="ee0a81db-ca00-4c5e-aa06-3ae977a65289" providerId="ADAL" clId="{1AFA1537-09DD-463C-AB0F-B152FF167444}" dt="2020-12-08T13:50:16.481" v="0" actId="2696"/>
        <pc:sldMkLst>
          <pc:docMk/>
          <pc:sldMk cId="3488774562" sldId="308"/>
        </pc:sldMkLst>
      </pc:sldChg>
      <pc:sldChg chg="del">
        <pc:chgData name="Owen Paul" userId="ee0a81db-ca00-4c5e-aa06-3ae977a65289" providerId="ADAL" clId="{1AFA1537-09DD-463C-AB0F-B152FF167444}" dt="2020-12-08T13:50:36.466" v="3" actId="2696"/>
        <pc:sldMkLst>
          <pc:docMk/>
          <pc:sldMk cId="986233503" sldId="309"/>
        </pc:sldMkLst>
      </pc:sldChg>
      <pc:sldChg chg="del">
        <pc:chgData name="Owen Paul" userId="ee0a81db-ca00-4c5e-aa06-3ae977a65289" providerId="ADAL" clId="{1AFA1537-09DD-463C-AB0F-B152FF167444}" dt="2020-12-08T13:50:36.471" v="5" actId="2696"/>
        <pc:sldMkLst>
          <pc:docMk/>
          <pc:sldMk cId="1626147743" sldId="310"/>
        </pc:sldMkLst>
      </pc:sldChg>
      <pc:sldChg chg="del">
        <pc:chgData name="Owen Paul" userId="ee0a81db-ca00-4c5e-aa06-3ae977a65289" providerId="ADAL" clId="{1AFA1537-09DD-463C-AB0F-B152FF167444}" dt="2020-12-08T13:50:36.468" v="4" actId="2696"/>
        <pc:sldMkLst>
          <pc:docMk/>
          <pc:sldMk cId="2491246091" sldId="311"/>
        </pc:sldMkLst>
      </pc:sldChg>
      <pc:sldChg chg="del">
        <pc:chgData name="Owen Paul" userId="ee0a81db-ca00-4c5e-aa06-3ae977a65289" providerId="ADAL" clId="{1AFA1537-09DD-463C-AB0F-B152FF167444}" dt="2020-12-08T13:50:36.472" v="6" actId="2696"/>
        <pc:sldMkLst>
          <pc:docMk/>
          <pc:sldMk cId="1927813996" sldId="312"/>
        </pc:sldMkLst>
      </pc:sldChg>
      <pc:sldChg chg="del">
        <pc:chgData name="Owen Paul" userId="ee0a81db-ca00-4c5e-aa06-3ae977a65289" providerId="ADAL" clId="{1AFA1537-09DD-463C-AB0F-B152FF167444}" dt="2020-12-08T13:50:36.474" v="7" actId="2696"/>
        <pc:sldMkLst>
          <pc:docMk/>
          <pc:sldMk cId="454064390" sldId="313"/>
        </pc:sldMkLst>
      </pc:sldChg>
      <pc:sldChg chg="add del">
        <pc:chgData name="Owen Paul" userId="ee0a81db-ca00-4c5e-aa06-3ae977a65289" providerId="ADAL" clId="{1AFA1537-09DD-463C-AB0F-B152FF167444}" dt="2020-12-08T13:51:26.716" v="8"/>
        <pc:sldMkLst>
          <pc:docMk/>
          <pc:sldMk cId="4213081353" sldId="3163"/>
        </pc:sldMkLst>
      </pc:sldChg>
      <pc:sldChg chg="add">
        <pc:chgData name="Owen Paul" userId="ee0a81db-ca00-4c5e-aa06-3ae977a65289" providerId="ADAL" clId="{1AFA1537-09DD-463C-AB0F-B152FF167444}" dt="2020-12-08T13:51:26.716" v="8"/>
        <pc:sldMkLst>
          <pc:docMk/>
          <pc:sldMk cId="3174415119" sldId="3164"/>
        </pc:sldMkLst>
      </pc:sldChg>
    </pc:docChg>
  </pc:docChgLst>
  <pc:docChgLst>
    <pc:chgData name="Ben Pasquariello" userId="f0c0c21f-917b-46c4-92ca-53352d59da81" providerId="ADAL" clId="{5BE073FC-0F37-4B06-A61B-59ADE31EE74C}"/>
    <pc:docChg chg="delSld">
      <pc:chgData name="Ben Pasquariello" userId="f0c0c21f-917b-46c4-92ca-53352d59da81" providerId="ADAL" clId="{5BE073FC-0F37-4B06-A61B-59ADE31EE74C}" dt="2023-07-20T14:26:40.571" v="0" actId="47"/>
      <pc:docMkLst>
        <pc:docMk/>
      </pc:docMkLst>
      <pc:sldChg chg="del">
        <pc:chgData name="Ben Pasquariello" userId="f0c0c21f-917b-46c4-92ca-53352d59da81" providerId="ADAL" clId="{5BE073FC-0F37-4B06-A61B-59ADE31EE74C}" dt="2023-07-20T14:26:40.571" v="0" actId="47"/>
        <pc:sldMkLst>
          <pc:docMk/>
          <pc:sldMk cId="432419872" sldId="300"/>
        </pc:sldMkLst>
      </pc:sldChg>
    </pc:docChg>
  </pc:docChgLst>
  <pc:docChgLst>
    <pc:chgData name="Owen Paul" userId="ee0a81db-ca00-4c5e-aa06-3ae977a65289" providerId="ADAL" clId="{8BDB5986-0C40-409D-89A0-556AF46CDF19}"/>
    <pc:docChg chg="addSld modSld">
      <pc:chgData name="Owen Paul" userId="ee0a81db-ca00-4c5e-aa06-3ae977a65289" providerId="ADAL" clId="{8BDB5986-0C40-409D-89A0-556AF46CDF19}" dt="2020-11-20T20:46:41.916" v="1"/>
      <pc:docMkLst>
        <pc:docMk/>
      </pc:docMkLst>
      <pc:sldChg chg="delSp">
        <pc:chgData name="Owen Paul" userId="ee0a81db-ca00-4c5e-aa06-3ae977a65289" providerId="ADAL" clId="{8BDB5986-0C40-409D-89A0-556AF46CDF19}" dt="2020-11-20T20:46:39.644" v="0"/>
        <pc:sldMkLst>
          <pc:docMk/>
          <pc:sldMk cId="441996093" sldId="294"/>
        </pc:sldMkLst>
        <pc:picChg chg="del">
          <ac:chgData name="Owen Paul" userId="ee0a81db-ca00-4c5e-aa06-3ae977a65289" providerId="ADAL" clId="{8BDB5986-0C40-409D-89A0-556AF46CDF19}" dt="2020-11-20T20:46:39.644" v="0"/>
          <ac:picMkLst>
            <pc:docMk/>
            <pc:sldMk cId="441996093" sldId="294"/>
            <ac:picMk id="4" creationId="{6089E71A-FD30-4592-A23E-9504F3D8F52B}"/>
          </ac:picMkLst>
        </pc:picChg>
      </pc:sldChg>
      <pc:sldChg chg="add">
        <pc:chgData name="Owen Paul" userId="ee0a81db-ca00-4c5e-aa06-3ae977a65289" providerId="ADAL" clId="{8BDB5986-0C40-409D-89A0-556AF46CDF19}" dt="2020-11-20T20:46:41.916" v="1"/>
        <pc:sldMkLst>
          <pc:docMk/>
          <pc:sldMk cId="4213081353" sldId="3163"/>
        </pc:sldMkLst>
      </pc:sldChg>
      <pc:sldChg chg="add">
        <pc:chgData name="Owen Paul" userId="ee0a81db-ca00-4c5e-aa06-3ae977a65289" providerId="ADAL" clId="{8BDB5986-0C40-409D-89A0-556AF46CDF19}" dt="2020-11-20T20:46:41.916" v="1"/>
        <pc:sldMkLst>
          <pc:docMk/>
          <pc:sldMk cId="3533284362" sldId="3165"/>
        </pc:sldMkLst>
      </pc:sldChg>
    </pc:docChg>
  </pc:docChgLst>
  <pc:docChgLst>
    <pc:chgData name="Owen Paul" userId="ee0a81db-ca00-4c5e-aa06-3ae977a65289" providerId="ADAL" clId="{6A5922AD-3ADA-403C-96A7-2411D063472F}"/>
    <pc:docChg chg="undo custSel addSld delSld modSld modMainMaster">
      <pc:chgData name="Owen Paul" userId="ee0a81db-ca00-4c5e-aa06-3ae977a65289" providerId="ADAL" clId="{6A5922AD-3ADA-403C-96A7-2411D063472F}" dt="2021-02-12T20:05:45.828" v="139" actId="20577"/>
      <pc:docMkLst>
        <pc:docMk/>
      </pc:docMkLst>
      <pc:sldChg chg="add">
        <pc:chgData name="Owen Paul" userId="ee0a81db-ca00-4c5e-aa06-3ae977a65289" providerId="ADAL" clId="{6A5922AD-3ADA-403C-96A7-2411D063472F}" dt="2021-02-12T20:05:30.519" v="121"/>
        <pc:sldMkLst>
          <pc:docMk/>
          <pc:sldMk cId="1060380865" sldId="257"/>
        </pc:sldMkLst>
      </pc:sldChg>
      <pc:sldChg chg="modSp mod">
        <pc:chgData name="Owen Paul" userId="ee0a81db-ca00-4c5e-aa06-3ae977a65289" providerId="ADAL" clId="{6A5922AD-3ADA-403C-96A7-2411D063472F}" dt="2021-02-12T20:05:45.828" v="139" actId="20577"/>
        <pc:sldMkLst>
          <pc:docMk/>
          <pc:sldMk cId="2796001156" sldId="298"/>
        </pc:sldMkLst>
        <pc:spChg chg="mod">
          <ac:chgData name="Owen Paul" userId="ee0a81db-ca00-4c5e-aa06-3ae977a65289" providerId="ADAL" clId="{6A5922AD-3ADA-403C-96A7-2411D063472F}" dt="2021-02-12T20:05:45.828" v="139" actId="20577"/>
          <ac:spMkLst>
            <pc:docMk/>
            <pc:sldMk cId="2796001156" sldId="298"/>
            <ac:spMk id="3" creationId="{661E9CA5-AAB4-4118-B7AA-EF8162CFCC29}"/>
          </ac:spMkLst>
        </pc:spChg>
      </pc:sldChg>
      <pc:sldChg chg="add">
        <pc:chgData name="Owen Paul" userId="ee0a81db-ca00-4c5e-aa06-3ae977a65289" providerId="ADAL" clId="{6A5922AD-3ADA-403C-96A7-2411D063472F}" dt="2021-02-12T19:46:36.446" v="34"/>
        <pc:sldMkLst>
          <pc:docMk/>
          <pc:sldMk cId="2688734910" sldId="315"/>
        </pc:sldMkLst>
      </pc:sldChg>
      <pc:sldChg chg="addSp delSp modSp mod modClrScheme chgLayout modNotesTx">
        <pc:chgData name="Owen Paul" userId="ee0a81db-ca00-4c5e-aa06-3ae977a65289" providerId="ADAL" clId="{6A5922AD-3ADA-403C-96A7-2411D063472F}" dt="2021-02-12T19:59:22.595" v="117" actId="20577"/>
        <pc:sldMkLst>
          <pc:docMk/>
          <pc:sldMk cId="4213081353" sldId="3163"/>
        </pc:sldMkLst>
        <pc:spChg chg="mod ord">
          <ac:chgData name="Owen Paul" userId="ee0a81db-ca00-4c5e-aa06-3ae977a65289" providerId="ADAL" clId="{6A5922AD-3ADA-403C-96A7-2411D063472F}" dt="2021-02-12T19:39:44.151" v="11" actId="700"/>
          <ac:spMkLst>
            <pc:docMk/>
            <pc:sldMk cId="4213081353" sldId="3163"/>
            <ac:spMk id="2" creationId="{1A075B53-DDE5-41CF-A3CF-A097975CF9B2}"/>
          </ac:spMkLst>
        </pc:spChg>
        <pc:spChg chg="add mod ord">
          <ac:chgData name="Owen Paul" userId="ee0a81db-ca00-4c5e-aa06-3ae977a65289" providerId="ADAL" clId="{6A5922AD-3ADA-403C-96A7-2411D063472F}" dt="2021-02-12T19:59:22.595" v="117" actId="20577"/>
          <ac:spMkLst>
            <pc:docMk/>
            <pc:sldMk cId="4213081353" sldId="3163"/>
            <ac:spMk id="4" creationId="{EB093A4E-20CD-4140-A873-7EFDEA77A4C1}"/>
          </ac:spMkLst>
        </pc:spChg>
        <pc:spChg chg="add del mod ord">
          <ac:chgData name="Owen Paul" userId="ee0a81db-ca00-4c5e-aa06-3ae977a65289" providerId="ADAL" clId="{6A5922AD-3ADA-403C-96A7-2411D063472F}" dt="2021-02-12T19:39:50.117" v="12" actId="478"/>
          <ac:spMkLst>
            <pc:docMk/>
            <pc:sldMk cId="4213081353" sldId="3163"/>
            <ac:spMk id="6" creationId="{F90B6CA1-5C15-40BE-8519-27B0CA85FB5C}"/>
          </ac:spMkLst>
        </pc:spChg>
        <pc:spChg chg="mod">
          <ac:chgData name="Owen Paul" userId="ee0a81db-ca00-4c5e-aa06-3ae977a65289" providerId="ADAL" clId="{6A5922AD-3ADA-403C-96A7-2411D063472F}" dt="2021-02-12T19:39:32.893" v="10" actId="1036"/>
          <ac:spMkLst>
            <pc:docMk/>
            <pc:sldMk cId="4213081353" sldId="3163"/>
            <ac:spMk id="9" creationId="{F7B028CF-B97E-4A4A-B185-E5B3F4FF995D}"/>
          </ac:spMkLst>
        </pc:spChg>
        <pc:picChg chg="mod">
          <ac:chgData name="Owen Paul" userId="ee0a81db-ca00-4c5e-aa06-3ae977a65289" providerId="ADAL" clId="{6A5922AD-3ADA-403C-96A7-2411D063472F}" dt="2021-02-12T19:39:21.148" v="8" actId="1076"/>
          <ac:picMkLst>
            <pc:docMk/>
            <pc:sldMk cId="4213081353" sldId="3163"/>
            <ac:picMk id="3" creationId="{C8638911-3AAC-4772-B4DC-F729D08FFC36}"/>
          </ac:picMkLst>
        </pc:picChg>
        <pc:picChg chg="mod">
          <ac:chgData name="Owen Paul" userId="ee0a81db-ca00-4c5e-aa06-3ae977a65289" providerId="ADAL" clId="{6A5922AD-3ADA-403C-96A7-2411D063472F}" dt="2021-02-12T19:39:19.190" v="7" actId="14100"/>
          <ac:picMkLst>
            <pc:docMk/>
            <pc:sldMk cId="4213081353" sldId="3163"/>
            <ac:picMk id="5" creationId="{3AF53E65-4248-466C-B6B9-C4D2E1368AA3}"/>
          </ac:picMkLst>
        </pc:picChg>
      </pc:sldChg>
      <pc:sldChg chg="delSp">
        <pc:chgData name="Owen Paul" userId="ee0a81db-ca00-4c5e-aa06-3ae977a65289" providerId="ADAL" clId="{6A5922AD-3ADA-403C-96A7-2411D063472F}" dt="2021-02-12T20:05:25.274" v="120"/>
        <pc:sldMkLst>
          <pc:docMk/>
          <pc:sldMk cId="3174415119" sldId="3164"/>
        </pc:sldMkLst>
        <pc:picChg chg="del">
          <ac:chgData name="Owen Paul" userId="ee0a81db-ca00-4c5e-aa06-3ae977a65289" providerId="ADAL" clId="{6A5922AD-3ADA-403C-96A7-2411D063472F}" dt="2021-02-12T20:05:21.890" v="119"/>
          <ac:picMkLst>
            <pc:docMk/>
            <pc:sldMk cId="3174415119" sldId="3164"/>
            <ac:picMk id="3" creationId="{288393FF-916D-4294-9E40-5DB844158DBE}"/>
          </ac:picMkLst>
        </pc:picChg>
        <pc:picChg chg="del">
          <ac:chgData name="Owen Paul" userId="ee0a81db-ca00-4c5e-aa06-3ae977a65289" providerId="ADAL" clId="{6A5922AD-3ADA-403C-96A7-2411D063472F}" dt="2021-02-12T20:05:25.274" v="120"/>
          <ac:picMkLst>
            <pc:docMk/>
            <pc:sldMk cId="3174415119" sldId="3164"/>
            <ac:picMk id="11" creationId="{7E4DA91D-1B34-44F4-87CC-03A88C9D0506}"/>
          </ac:picMkLst>
        </pc:picChg>
      </pc:sldChg>
      <pc:sldChg chg="new del">
        <pc:chgData name="Owen Paul" userId="ee0a81db-ca00-4c5e-aa06-3ae977a65289" providerId="ADAL" clId="{6A5922AD-3ADA-403C-96A7-2411D063472F}" dt="2021-02-12T20:05:32.447" v="122" actId="47"/>
        <pc:sldMkLst>
          <pc:docMk/>
          <pc:sldMk cId="3012609620" sldId="3166"/>
        </pc:sldMkLst>
      </pc:sldChg>
      <pc:sldMasterChg chg="modSldLayout">
        <pc:chgData name="Owen Paul" userId="ee0a81db-ca00-4c5e-aa06-3ae977a65289" providerId="ADAL" clId="{6A5922AD-3ADA-403C-96A7-2411D063472F}" dt="2021-02-12T15:49:49.275" v="3" actId="20577"/>
        <pc:sldMasterMkLst>
          <pc:docMk/>
          <pc:sldMasterMk cId="0" sldId="2147483648"/>
        </pc:sldMasterMkLst>
        <pc:sldLayoutChg chg="modSp mod">
          <pc:chgData name="Owen Paul" userId="ee0a81db-ca00-4c5e-aa06-3ae977a65289" providerId="ADAL" clId="{6A5922AD-3ADA-403C-96A7-2411D063472F}" dt="2021-02-12T15:49:49.275" v="3" actId="20577"/>
          <pc:sldLayoutMkLst>
            <pc:docMk/>
            <pc:sldMasterMk cId="0" sldId="2147483648"/>
            <pc:sldLayoutMk cId="0" sldId="2147483649"/>
          </pc:sldLayoutMkLst>
          <pc:spChg chg="mod">
            <ac:chgData name="Owen Paul" userId="ee0a81db-ca00-4c5e-aa06-3ae977a65289" providerId="ADAL" clId="{6A5922AD-3ADA-403C-96A7-2411D063472F}" dt="2021-02-12T15:49:49.275" v="3" actId="20577"/>
            <ac:spMkLst>
              <pc:docMk/>
              <pc:sldMasterMk cId="0" sldId="2147483648"/>
              <pc:sldLayoutMk cId="0" sldId="2147483649"/>
              <ac:spMk id="23" creationId="{00000000-0000-0000-0000-000000000000}"/>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7/20/2023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7/20/2023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Automated Driving</a:t>
            </a:r>
          </a:p>
          <a:p>
            <a:r>
              <a:rPr lang="en-US" sz="1200" dirty="0"/>
              <a:t>Satellite Imagery</a:t>
            </a:r>
          </a:p>
          <a:p>
            <a:r>
              <a:rPr lang="en-US" sz="1200" dirty="0"/>
              <a:t>Medical imaging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Consumer electronics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Machine vision</a:t>
            </a:r>
          </a:p>
          <a:p>
            <a:r>
              <a:rPr lang="en-US" sz="1200" dirty="0"/>
              <a:t>Surveillance</a:t>
            </a:r>
          </a:p>
          <a:p>
            <a:r>
              <a:rPr lang="en-US" sz="1200" dirty="0"/>
              <a:t>Robotics</a:t>
            </a:r>
          </a:p>
          <a:p>
            <a:r>
              <a:rPr lang="en-US" sz="1200" dirty="0"/>
              <a:t>and more…</a:t>
            </a:r>
          </a:p>
          <a:p>
            <a:endParaRPr lang="en-US" baseline="0"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36BB67D-01AF-4AEA-961F-78F9A8C6BFED}" type="slidenum">
              <a:rPr lang="en-US" smtClean="0"/>
              <a:pPr/>
              <a:t>3</a:t>
            </a:fld>
            <a:endParaRPr lang="en-US"/>
          </a:p>
        </p:txBody>
      </p:sp>
    </p:spTree>
    <p:extLst>
      <p:ext uri="{BB962C8B-B14F-4D97-AF65-F5344CB8AC3E}">
        <p14:creationId xmlns:p14="http://schemas.microsoft.com/office/powerpoint/2010/main" val="2756637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image processing?</a:t>
            </a:r>
          </a:p>
          <a:p>
            <a:r>
              <a:rPr lang="en-US" dirty="0"/>
              <a:t>Image process or digital image processing </a:t>
            </a:r>
            <a:r>
              <a:rPr lang="en-US" sz="1200" b="0" i="0" kern="1200" dirty="0">
                <a:solidFill>
                  <a:schemeClr val="tx1"/>
                </a:solidFill>
                <a:effectLst/>
                <a:latin typeface="+mn-lt"/>
                <a:ea typeface="+mn-ea"/>
                <a:cs typeface="+mn-cs"/>
              </a:rPr>
              <a:t>involves performing certain operations on an image, in order to get an enhanced image or to extract some useful information from it. Like in this simple example, image processing has been used to sharpen the images, then to detect the individual stamps based on some extracted information and then to count the stamps. </a:t>
            </a:r>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8675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a:t>
            </a:r>
            <a:r>
              <a:rPr lang="en-US" baseline="0" dirty="0"/>
              <a:t> and video are used in a wide range of applications, from robots and cars to environmental science and medicine.  Our recent release has many new capabilities that expand what customers can do with our tools.  In particular, automatic image registration is a workflow that is important to every application on this slide and we can now claim to have a great solution.  Let’s now take a look at image registration as well as the other new capabilities available in our latest release.</a:t>
            </a:r>
          </a:p>
          <a:p>
            <a:endParaRPr lang="en-US" baseline="0" dirty="0"/>
          </a:p>
          <a:p>
            <a:r>
              <a:rPr lang="en-US" baseline="0" dirty="0"/>
              <a:t>General image processing workflow involves ,</a:t>
            </a:r>
          </a:p>
          <a:p>
            <a:pPr marL="168638" indent="-168638">
              <a:buFont typeface="Arial" pitchFamily="34" charset="0"/>
              <a:buChar char="•"/>
            </a:pPr>
            <a:r>
              <a:rPr lang="en-US" baseline="0" dirty="0"/>
              <a:t>Capture images</a:t>
            </a:r>
          </a:p>
          <a:p>
            <a:pPr marL="168638" indent="-168638">
              <a:buFont typeface="Arial" pitchFamily="34" charset="0"/>
              <a:buChar char="•"/>
            </a:pPr>
            <a:r>
              <a:rPr lang="en-US" baseline="0" dirty="0"/>
              <a:t>Apply algorithms</a:t>
            </a:r>
          </a:p>
          <a:p>
            <a:pPr marL="168638" indent="-168638">
              <a:buFont typeface="Arial" pitchFamily="34" charset="0"/>
              <a:buChar char="•"/>
            </a:pPr>
            <a:r>
              <a:rPr lang="en-US" baseline="0" dirty="0"/>
              <a:t>Calculate errors</a:t>
            </a:r>
          </a:p>
          <a:p>
            <a:pPr marL="168638" indent="-168638">
              <a:buFont typeface="Arial" pitchFamily="34" charset="0"/>
              <a:buChar char="•"/>
            </a:pPr>
            <a:r>
              <a:rPr lang="en-US" baseline="0" dirty="0"/>
              <a:t>Compare results</a:t>
            </a:r>
          </a:p>
          <a:p>
            <a:pPr marL="168638" indent="-168638">
              <a:buFont typeface="Arial" pitchFamily="34" charset="0"/>
              <a:buChar char="•"/>
            </a:pPr>
            <a:endParaRPr lang="en-US" baseline="0" dirty="0"/>
          </a:p>
          <a:p>
            <a:r>
              <a:rPr lang="en-US" baseline="0" dirty="0"/>
              <a:t>Images are captured on a variety of devices at different cost levels from space telescopes and medical imaging to webcams and in-expensive digital cameras. One specific example of image processing is to align data acquired from various sources and using it for …. Whether you’re using a digital camera or a </a:t>
            </a:r>
            <a:r>
              <a:rPr lang="en-US" baseline="0" dirty="0" err="1"/>
              <a:t>sophesticated</a:t>
            </a:r>
            <a:r>
              <a:rPr lang="en-US" baseline="0" dirty="0"/>
              <a:t> imaging device, you might want to capture images at different aperture levels and evaluate alternate solutions to solve the problem. Developing a non-standard solution requires an open and flexible environment to enable data exploration, algorithm development and application deployment.</a:t>
            </a:r>
          </a:p>
          <a:p>
            <a:endParaRPr lang="en-US" baseline="0" dirty="0"/>
          </a:p>
          <a:p>
            <a:endParaRPr lang="en-US" baseline="0" dirty="0"/>
          </a:p>
          <a:p>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36BB67D-01AF-4AEA-961F-78F9A8C6BFED}" type="slidenum">
              <a:rPr lang="en-US" smtClean="0"/>
              <a:pPr/>
              <a:t>5</a:t>
            </a:fld>
            <a:endParaRPr lang="en-US"/>
          </a:p>
        </p:txBody>
      </p:sp>
    </p:spTree>
    <p:extLst>
      <p:ext uri="{BB962C8B-B14F-4D97-AF65-F5344CB8AC3E}">
        <p14:creationId xmlns:p14="http://schemas.microsoft.com/office/powerpoint/2010/main" val="27566370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eaLnBrk="1" hangingPunct="1"/>
            <a:r>
              <a:rPr lang="en-US" sz="800" b="1" dirty="0"/>
              <a:t>Primary Industry: </a:t>
            </a:r>
            <a:r>
              <a:rPr lang="en-US" sz="800" b="0" dirty="0"/>
              <a:t>Automotive</a:t>
            </a:r>
            <a:endParaRPr lang="en-US" sz="800" dirty="0"/>
          </a:p>
          <a:p>
            <a:pPr eaLnBrk="1" hangingPunct="1"/>
            <a:r>
              <a:rPr lang="en-US" sz="800" b="1" dirty="0"/>
              <a:t>Secondary</a:t>
            </a:r>
            <a:r>
              <a:rPr lang="en-US" sz="800" b="1" baseline="0" dirty="0"/>
              <a:t> Industries: </a:t>
            </a:r>
            <a:r>
              <a:rPr lang="en-US" sz="800" b="0" baseline="0" dirty="0"/>
              <a:t>n/a</a:t>
            </a:r>
            <a:endParaRPr lang="en-US" sz="800" b="0" dirty="0"/>
          </a:p>
          <a:p>
            <a:pPr defTabSz="914250">
              <a:defRPr/>
            </a:pPr>
            <a:r>
              <a:rPr lang="en-US" sz="800" b="1" dirty="0"/>
              <a:t>Product Capabilities: </a:t>
            </a:r>
            <a:r>
              <a:rPr lang="en-US" sz="800" b="0" dirty="0"/>
              <a:t>Data Analysis, Algorithm Development, Desktop</a:t>
            </a:r>
            <a:r>
              <a:rPr lang="en-US" sz="800" b="0" baseline="0" dirty="0"/>
              <a:t> and Web Deployment</a:t>
            </a:r>
            <a:endParaRPr lang="en-US" sz="800" b="1" dirty="0"/>
          </a:p>
          <a:p>
            <a:pPr eaLnBrk="1" hangingPunct="1"/>
            <a:r>
              <a:rPr lang="en-US" sz="800" b="1" dirty="0"/>
              <a:t>Applications: </a:t>
            </a:r>
            <a:r>
              <a:rPr lang="en-US" sz="800" b="0" dirty="0"/>
              <a:t>Image and Video Processing</a:t>
            </a:r>
            <a:endParaRPr lang="en-US" sz="800" b="1" dirty="0"/>
          </a:p>
          <a:p>
            <a:pPr defTabSz="914250">
              <a:defRPr/>
            </a:pPr>
            <a:r>
              <a:rPr lang="en-US" sz="800" b="1" dirty="0"/>
              <a:t>Products Used: </a:t>
            </a:r>
            <a:r>
              <a:rPr lang="en-US" sz="800" b="0" dirty="0"/>
              <a:t>MATLAB, MATLAB</a:t>
            </a:r>
            <a:r>
              <a:rPr lang="en-US" sz="800" b="0" baseline="0" dirty="0"/>
              <a:t> Compiler, Image Processing Toolbox</a:t>
            </a:r>
            <a:endParaRPr lang="en-US" sz="800" b="1" dirty="0"/>
          </a:p>
          <a:p>
            <a:pPr defTabSz="914250">
              <a:defRPr/>
            </a:pPr>
            <a:r>
              <a:rPr lang="en-US" sz="800" b="1" dirty="0"/>
              <a:t>Country: </a:t>
            </a:r>
            <a:r>
              <a:rPr lang="en-US" sz="800" b="0" u="none" dirty="0"/>
              <a:t>Germany</a:t>
            </a:r>
          </a:p>
          <a:p>
            <a:pPr defTabSz="914250">
              <a:defRPr/>
            </a:pPr>
            <a:endParaRPr lang="en-US" sz="800" i="0" dirty="0">
              <a:latin typeface="Verdana"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mn-lt"/>
                <a:ea typeface="+mn-ea"/>
                <a:cs typeface="+mn-cs"/>
              </a:rPr>
              <a:t>Product names are current at time of technical article publication. </a:t>
            </a:r>
          </a:p>
          <a:p>
            <a:pPr defTabSz="914250">
              <a:defRPr/>
            </a:pPr>
            <a:r>
              <a:rPr lang="en-US" sz="800" i="1" dirty="0"/>
              <a:t>Published in MATLAB Digest </a:t>
            </a:r>
            <a:r>
              <a:rPr lang="en-US" sz="800" dirty="0"/>
              <a:t>November 2008  </a:t>
            </a:r>
          </a:p>
          <a:p>
            <a:pPr eaLnBrk="1" hangingPunct="1"/>
            <a:endParaRPr lang="en-US" sz="800" dirty="0">
              <a:latin typeface="Verdana" pitchFamily="34" charset="0"/>
            </a:endParaRPr>
          </a:p>
          <a:p>
            <a:pPr eaLnBrk="1" hangingPunct="1"/>
            <a:r>
              <a:rPr lang="en-US" sz="300" b="1" dirty="0"/>
              <a:t>Developing a Motion-</a:t>
            </a:r>
            <a:r>
              <a:rPr lang="en-US" sz="300" b="1" dirty="0" err="1"/>
              <a:t>Stero</a:t>
            </a:r>
            <a:r>
              <a:rPr lang="en-US" sz="300" b="1" dirty="0"/>
              <a:t> Parking Assistant at BMW</a:t>
            </a:r>
          </a:p>
          <a:p>
            <a:pPr defTabSz="914250">
              <a:defRPr/>
            </a:pPr>
            <a:r>
              <a:rPr lang="en-US" sz="300" dirty="0"/>
              <a:t>By Dr. Eric Wahl, BMW Group and Dr. Rolf-Dieter </a:t>
            </a:r>
            <a:r>
              <a:rPr lang="en-US" sz="300" dirty="0" err="1"/>
              <a:t>Therburg</a:t>
            </a:r>
            <a:r>
              <a:rPr lang="en-US" sz="300" dirty="0"/>
              <a:t>, THECON</a:t>
            </a:r>
          </a:p>
          <a:p>
            <a:pPr defTabSz="914250">
              <a:defRPr/>
            </a:pPr>
            <a:endParaRPr lang="en-US" sz="300" dirty="0"/>
          </a:p>
          <a:p>
            <a:r>
              <a:rPr lang="en-US" sz="300" dirty="0"/>
              <a:t>For many drivers, finding and then navigating a vehicle into a suitable parking spot is a challenge—mainly because the driver cannot see around the vehicle or determine the size and shape of the parking space.</a:t>
            </a:r>
          </a:p>
          <a:p>
            <a:endParaRPr lang="en-US" sz="300" dirty="0"/>
          </a:p>
          <a:p>
            <a:r>
              <a:rPr lang="en-US" sz="300" dirty="0"/>
              <a:t>Several automotive manufacturers, including BMW, now equip vehicles with side-view cameras, which drivers can use to examine blind areas around the car. These cameras provide only a visual representation (a two-dimensional video image) of the area, and are not well-suited to evaluating the size of a potential parking spot or warning the driver of hazards in the car’s path. These more complex tasks require a spatial representation. Some companies are working on ultrasonic- and LIDAR-based driver-assistance systems, but such systems impose the cost of additional sensors, and typically have relatively low range and resolution, not to mention low classification abilities. </a:t>
            </a:r>
          </a:p>
          <a:p>
            <a:endParaRPr lang="en-US" sz="300" dirty="0"/>
          </a:p>
          <a:p>
            <a:r>
              <a:rPr lang="en-US" sz="300" dirty="0"/>
              <a:t>At BMW, we have developed a motion-stereo system that constructs a 3-D model of the area around the car from 2-D images generated by a single side-view camera (Figure 1). Because it uses the generic 2-D camera already installed on BMW vehicles, the motion-stereo approach offers a cost-effective alternative to solutions that require specialized sensors.</a:t>
            </a:r>
          </a:p>
          <a:p>
            <a:endParaRPr lang="en-US" sz="300" dirty="0"/>
          </a:p>
          <a:p>
            <a:pPr defTabSz="914250">
              <a:defRPr/>
            </a:pPr>
            <a:r>
              <a:rPr lang="en-US" sz="300" dirty="0"/>
              <a:t>Using MATLAB®, Image Processing Toolbox™, and THECON’s MATLAB based MOBIL Image Acquisition and Processing Toolbox, engineers from BMW and THECON developed a real-time prototype of the system, which combines images taken from different car positions with vehicle speed, wheel position, and angles data to determine the shape and dimensions of the parking space. In addition to parking assistance, the 3-D representation produced by the system can be used for a variety of other applications, including collision avoidance and automated warnings of curbs and obstacles.</a:t>
            </a:r>
          </a:p>
          <a:p>
            <a:endParaRPr lang="en-US" sz="300" dirty="0"/>
          </a:p>
          <a:p>
            <a:pPr eaLnBrk="1" hangingPunct="1"/>
            <a:r>
              <a:rPr lang="en-US" sz="300" b="1" dirty="0"/>
              <a:t>What is Motion Stereo?</a:t>
            </a:r>
          </a:p>
          <a:p>
            <a:r>
              <a:rPr lang="en-US" sz="300" dirty="0"/>
              <a:t>To create 3-D images of the environment, robotics researchers often use multiple cameras that capture at least two images of the same scene taken at the same instant but from different positions or angles. This procedure is called stereo. Motion stereo varies this concept by exchanging a multiple camera with a single camera that is moved to determine different </a:t>
            </a:r>
            <a:r>
              <a:rPr lang="en-US" sz="300" dirty="0" err="1"/>
              <a:t>positions.The</a:t>
            </a:r>
            <a:r>
              <a:rPr lang="en-US" sz="300" dirty="0"/>
              <a:t> motion-stereo system developed at BMW uses the same approach, using two images taken by a single camera and relying on the motion of the automobile to change the point of view from image to image.</a:t>
            </a:r>
          </a:p>
          <a:p>
            <a:endParaRPr lang="en-US" sz="300" dirty="0"/>
          </a:p>
          <a:p>
            <a:r>
              <a:rPr lang="en-US" sz="300" dirty="0"/>
              <a:t>While the relative position of the twin cameras in a stereo camera is fixed and well-known, in a motion-stereo system the relative positions change with the speed and direction of the automobile. As a result, our system must gather velocity and wheel position and angles data from the car’s CAN bus and then apply sophisticated object-reconstruction algorithms to transform the 2-D point clouds from sequential images into a 3-D model.</a:t>
            </a:r>
          </a:p>
          <a:p>
            <a:endParaRPr lang="en-US" sz="300" dirty="0"/>
          </a:p>
          <a:p>
            <a:endParaRPr lang="en-US" sz="300" dirty="0"/>
          </a:p>
          <a:p>
            <a:pPr eaLnBrk="1" hangingPunct="1"/>
            <a:r>
              <a:rPr lang="en-US" sz="300" b="1" dirty="0"/>
              <a:t>Processing a Series of Images</a:t>
            </a:r>
          </a:p>
          <a:p>
            <a:pPr defTabSz="914250">
              <a:defRPr/>
            </a:pPr>
            <a:r>
              <a:rPr lang="en-US" sz="300" dirty="0"/>
              <a:t>The first iteration of the system used images collected from the side-view camera while the car was moving past parking spaces. In this phase, the orientation and position of the camera were predetermined; development focused on filtering the images and constructing a 3-D representation. We used MATLAB eigenvalue and Hessian matrix operations to create stable edge-detection algorithms (Figure 2).</a:t>
            </a:r>
          </a:p>
          <a:p>
            <a:endParaRPr lang="en-US" sz="300" dirty="0"/>
          </a:p>
          <a:p>
            <a:r>
              <a:rPr lang="en-US" sz="300" dirty="0"/>
              <a:t>Image Processing Toolbox functions and the visualization capabilities of MATLAB were particularly helpful as we debugged the edge-detection algorithms. For example, after filtering an image or performing a matrix operation, we could visually compare the original with the new image to validate the results. This kind of debugging is very time-consuming in C or other low-level languages because it requires custom visualization code for each step. Developing image processing applications typically requires many matrix calculations and filtering steps. We have found that coding these applications in C or C++ takes three to four times longer than coding them in MATLAB.</a:t>
            </a:r>
          </a:p>
          <a:p>
            <a:endParaRPr lang="en-US" sz="300" dirty="0"/>
          </a:p>
          <a:p>
            <a:r>
              <a:rPr lang="en-US" sz="300" dirty="0"/>
              <a:t>After developing the object reconstruction algorithms in non-real-time, we verified that we could perform the necessary processing as the images were acquired at the camera’s standard rate of 50 frames per second. To acquire and process images, we used the MOBIL toolbox. The toolbox combines MATLAB with the real-time image acquisition of a frame-grabber. Operation is carried out with a GUI into which camera images are displayed as stills or as live video. A MEX DLL places function calls for initializing the frame-grabber, changing camera parameters, acquiring and displaying live images, and transferring images into MATLAB arrays.</a:t>
            </a:r>
          </a:p>
          <a:p>
            <a:r>
              <a:rPr lang="en-US" sz="300" dirty="0"/>
              <a:t> </a:t>
            </a:r>
          </a:p>
          <a:p>
            <a:r>
              <a:rPr lang="en-US" sz="300" dirty="0"/>
              <a:t>With the MOBIL toolbox, real-time image acquisition operates autonomously in the background of the application program with a separate task in kernel mode. Acquired images are stored in a ring buffer structure and signaled to the MATLAB application for further processing. Basic filtering functions in the MOBIL toolbox operate directly in the acquisition buffer. These preprocessed arrays are transferred to MATLAB and are then handled with Image Processing Toolbox.</a:t>
            </a:r>
          </a:p>
          <a:p>
            <a:pPr defTabSz="914250">
              <a:defRPr/>
            </a:pPr>
            <a:endParaRPr lang="en-US" sz="300" dirty="0"/>
          </a:p>
          <a:p>
            <a:pPr defTabSz="914250">
              <a:defRPr/>
            </a:pPr>
            <a:r>
              <a:rPr lang="en-US" sz="300" b="1" dirty="0"/>
              <a:t>Integrating CAN Bus Data</a:t>
            </a:r>
          </a:p>
          <a:p>
            <a:r>
              <a:rPr lang="en-US" sz="300" dirty="0"/>
              <a:t>To construct a 3-D model from two consecutive camera images, we need to determine how the position and orientation of the camera have changed from image to image. We calculate these changes using data on the vehicle’s speed and direction, acquired via the CAN bus. Our CAN bus interface module, developed in MATLAB, acquires vehicle speed and wheel angle data every 100 milliseconds. The CAN bus interface communicates autonomously with the car to send live signals and receive and decode messages for navigation purposes.</a:t>
            </a:r>
          </a:p>
          <a:p>
            <a:endParaRPr lang="en-US" sz="300" dirty="0"/>
          </a:p>
          <a:p>
            <a:r>
              <a:rPr lang="en-US" sz="300" dirty="0"/>
              <a:t>In practice, a car may be traveling at speeds of up to 30 kilometers per hour as the driver looks for a parking space. At these speeds, we must process every image from the camera because we need all the information available. Camera data, however, arrives at a faster rate than CAN bus data, and the two data sources are not synchronized. To determine camera position for each image, we used a Kalman filter in MATLAB to denoise the CAN bus data and then calculated the vehicle’s route by interpolating the available data points into a smooth curve</a:t>
            </a:r>
          </a:p>
          <a:p>
            <a:pPr defTabSz="914250">
              <a:defRPr/>
            </a:pPr>
            <a:endParaRPr lang="en-US" sz="300" dirty="0"/>
          </a:p>
          <a:p>
            <a:pPr defTabSz="914250">
              <a:defRPr/>
            </a:pPr>
            <a:r>
              <a:rPr lang="en-US" sz="300" b="1" dirty="0"/>
              <a:t>Test-Driving the Prototype</a:t>
            </a:r>
          </a:p>
          <a:p>
            <a:r>
              <a:rPr lang="en-US" sz="300" dirty="0"/>
              <a:t>To test the system in real-world conditions, we assembled a prototype system and conducted test drives in a BMW 5 Series Touring. We used MATLAB Compiler™ to build a standalone executable of the motion-stereo application, which we deployed to a ruggedized mobile PC with 12 VDC power supply equipped with a 2.4 GHz Intel Core2Duo 4 processor, 2 GB RAM, an asynchronous 4-channel image acquisition board, and a CAN bus hardware interface.</a:t>
            </a:r>
          </a:p>
          <a:p>
            <a:endParaRPr lang="en-US" sz="300" dirty="0"/>
          </a:p>
          <a:p>
            <a:r>
              <a:rPr lang="en-US" sz="300" dirty="0"/>
              <a:t>A screenshot of the application is shown in Figure 3.</a:t>
            </a:r>
          </a:p>
          <a:p>
            <a:endParaRPr lang="en-US" sz="300" dirty="0"/>
          </a:p>
          <a:p>
            <a:r>
              <a:rPr lang="en-US" sz="300" dirty="0"/>
              <a:t>Initial road tests revealed a weakness in the original algorithms. Periodic background structures such as fences and cobblestones caused the system to misinterpret depth values. We corrected the problem by using MATLAB to create a filter for these kinds of objects. </a:t>
            </a:r>
          </a:p>
          <a:p>
            <a:endParaRPr lang="en-US" sz="300" dirty="0"/>
          </a:p>
          <a:p>
            <a:r>
              <a:rPr lang="en-US" sz="300" dirty="0"/>
              <a:t>The system performed well during test drives, easily keeping up with the supply of real-time images and CAN data. When the system is used in production, the application will run on an embedded processor and use the vehicle’s on-board LCD display screen.</a:t>
            </a:r>
          </a:p>
          <a:p>
            <a:endParaRPr lang="en-US" sz="300" dirty="0"/>
          </a:p>
          <a:p>
            <a:pPr defTabSz="914250">
              <a:defRPr/>
            </a:pPr>
            <a:r>
              <a:rPr lang="en-US" sz="300" b="1" dirty="0"/>
              <a:t>Identifying Objects</a:t>
            </a:r>
          </a:p>
          <a:p>
            <a:r>
              <a:rPr lang="en-US" sz="300" dirty="0"/>
              <a:t>In developing the prototype, we were careful to separate the object construction and object identification functions.  This distinction enables engineers throughout BMW, as well as third-party vendors, to design applications that use the 3-D data for different purposes in different vehicles. Control engineers, for example, can use the data to automatically park a vehicle. Since many BMW control engineers also use MATLAB, there is an opportunity to simulate a complete system that combines their control models with our MATLAB application.</a:t>
            </a:r>
          </a:p>
          <a:p>
            <a:endParaRPr lang="en-US" sz="300" dirty="0"/>
          </a:p>
          <a:p>
            <a:r>
              <a:rPr lang="en-US" sz="300" dirty="0"/>
              <a:t>Work is currently under way to improve object construction by increasing the density of point clouds. We are also working on improved object identification, which will enable the system to classify street light poles, curbs, and other objects—a task that is all but impossible with ultrasonic systems. In further experiments we will be evaluating the use of a top-view camera, which provides a wider-viewing angle but lower resolution than the side-view camera.</a:t>
            </a:r>
          </a:p>
          <a:p>
            <a:endParaRPr lang="en-US" sz="300" dirty="0"/>
          </a:p>
          <a:p>
            <a:r>
              <a:rPr lang="en-US" sz="300" dirty="0"/>
              <a:t>Using the movement of the car to assemble 3-D data from a single camera is an example of BMW innovation in the automotive industry. Costly sensors are useful for research but impractical for real applications. By using equipment already on our vehicles, we can provide timely alerts and information to our customers, adding value without increasing manufacturing costs.</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5891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2021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www.mathworks.com/company/newsletters/digest/2008/nov/motion-stereo.html"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gif"/></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matlabacademy.mathworks.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highlight>
                  <a:srgbClr val="FFFF00"/>
                </a:highlight>
              </a:rPr>
              <a:t>HPRC</a:t>
            </a:r>
            <a:r>
              <a:rPr lang="en-US" sz="4400" dirty="0"/>
              <a:t> and MathWorks Present:</a:t>
            </a:r>
            <a:br>
              <a:rPr lang="en-US" sz="4400" dirty="0"/>
            </a:br>
            <a:br>
              <a:rPr lang="en-US" sz="4400" dirty="0"/>
            </a:br>
            <a:r>
              <a:rPr lang="en-US" sz="4400" dirty="0"/>
              <a:t>Machine Learning Onramp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5400" y="1066800"/>
            <a:ext cx="2742760" cy="237248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0200" y="3230373"/>
            <a:ext cx="2646690" cy="2646690"/>
          </a:xfrm>
          <a:prstGeom prst="rect">
            <a:avLst/>
          </a:prstGeom>
        </p:spPr>
      </p:pic>
      <p:sp>
        <p:nvSpPr>
          <p:cNvPr id="7" name="Subtitle 6">
            <a:extLst>
              <a:ext uri="{FF2B5EF4-FFF2-40B4-BE49-F238E27FC236}">
                <a16:creationId xmlns:a16="http://schemas.microsoft.com/office/drawing/2014/main" id="{FF95C13F-19A7-471D-A610-3A6486CD7F3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62693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1905000"/>
            <a:ext cx="4648200" cy="4020692"/>
          </a:xfrm>
          <a:prstGeom prst="rect">
            <a:avLst/>
          </a:prstGeom>
        </p:spPr>
      </p:pic>
    </p:spTree>
    <p:extLst>
      <p:ext uri="{BB962C8B-B14F-4D97-AF65-F5344CB8AC3E}">
        <p14:creationId xmlns:p14="http://schemas.microsoft.com/office/powerpoint/2010/main" val="64470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Today:</a:t>
            </a:r>
          </a:p>
        </p:txBody>
      </p:sp>
      <p:sp>
        <p:nvSpPr>
          <p:cNvPr id="3" name="Content Placeholder 2"/>
          <p:cNvSpPr>
            <a:spLocks noGrp="1"/>
          </p:cNvSpPr>
          <p:nvPr>
            <p:ph idx="1"/>
          </p:nvPr>
        </p:nvSpPr>
        <p:spPr/>
        <p:txBody>
          <a:bodyPr vert="horz" lIns="91440" tIns="45720" rIns="91440" bIns="45720" rtlCol="0" anchor="t">
            <a:noAutofit/>
          </a:bodyPr>
          <a:lstStyle/>
          <a:p>
            <a:pPr marL="343535" indent="-343535"/>
            <a:r>
              <a:rPr lang="en-US" dirty="0">
                <a:highlight>
                  <a:srgbClr val="FFFF00"/>
                </a:highlight>
              </a:rPr>
              <a:t>6:15 pm – 6.30 pm</a:t>
            </a:r>
            <a:r>
              <a:rPr lang="en-US" dirty="0"/>
              <a:t>: Set-up</a:t>
            </a:r>
          </a:p>
          <a:p>
            <a:pPr marL="744220" lvl="1" indent="-286385"/>
            <a:r>
              <a:rPr lang="en-US" dirty="0"/>
              <a:t>Intro to Machine Learning</a:t>
            </a:r>
          </a:p>
          <a:p>
            <a:pPr marL="744220" lvl="1" indent="-286385"/>
            <a:r>
              <a:rPr lang="en-US" dirty="0"/>
              <a:t>Create MathWorks account</a:t>
            </a:r>
          </a:p>
          <a:p>
            <a:pPr marL="744220" lvl="1" indent="-286385"/>
            <a:r>
              <a:rPr lang="en-US" dirty="0"/>
              <a:t>Log in to Machine Learning Onramp / Test MATLAB Online</a:t>
            </a:r>
          </a:p>
          <a:p>
            <a:pPr marL="343535" indent="-343535"/>
            <a:r>
              <a:rPr lang="en-US" dirty="0">
                <a:highlight>
                  <a:srgbClr val="FFFF00"/>
                </a:highlight>
              </a:rPr>
              <a:t>6.30 pm – 8.00 pm</a:t>
            </a:r>
            <a:r>
              <a:rPr lang="en-US" dirty="0"/>
              <a:t>: Machine Learning Onramp (on your own)</a:t>
            </a:r>
          </a:p>
          <a:p>
            <a:pPr marL="744220" lvl="1" indent="-286385"/>
            <a:endParaRPr lang="en-US" dirty="0"/>
          </a:p>
          <a:p>
            <a:pPr marL="744220" lvl="1" indent="-286385"/>
            <a:endParaRPr lang="en-US" dirty="0"/>
          </a:p>
        </p:txBody>
      </p:sp>
    </p:spTree>
    <p:extLst>
      <p:ext uri="{BB962C8B-B14F-4D97-AF65-F5344CB8AC3E}">
        <p14:creationId xmlns:p14="http://schemas.microsoft.com/office/powerpoint/2010/main" val="44199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dirty="0"/>
              <a:t>Image Processing Applications</a:t>
            </a:r>
          </a:p>
        </p:txBody>
      </p:sp>
      <p:sp>
        <p:nvSpPr>
          <p:cNvPr id="16" name="AutoShape 4" descr="data:image/jpg;base64,%20/9j/4AAQSkZJRgABAQEAYABgAAD/2wBDAAUDBAQEAwUEBAQFBQUGBwwIBwcHBw8LCwkMEQ8SEhEPERETFhwXExQaFRERGCEYGh0dHx8fExciJCIeJBweHx7/2wBDAQUFBQcGBw4ICA4eFBEUHh4eHh4eHh4eHh4eHh4eHh4eHh4eHh4eHh4eHh4eHh4eHh4eHh4eHh4eHh4eHh4eHh7/wAARCAEa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xi1umiYYNdDpep7sBmrkUep4JmjPBrKdO5UZWPTbC4WUDkVpxxhh2rgNH1TYwDNxXZabqMLqoaRfxNYxxEqUrSN1FSRe+z4PtT1g9qsQtHKPlYH6GrCRcV6VPEKRk4NMqxwe1WIrf2FWo4asxQ+1aOqHKQQ2/tV6C39hmpYIeav28PTil7QLDLa35HArStbbpTraHoa1LaGmpk2EtrfgVp21v04otounFadtH0qvaCY2C36cVcjt/apYo+nFW446OcRT+z+1Mkt8jpWn5dNeP2p84rGFPa+2azrm168V0s0VULmHrR7QZy9za8dKy7q168V1VzDnPFZlzAewp+0HY5GKEReJrFzwCkg/StiaFpGLdu1V9Sh8rVtNc4/15U/ipraeHA5GDXDWd5lGJJb7e1ULuHcOK3pkzVGaHn7tZoDGt7UecTtras7bpxTbaDL5xWxawcDivUhU9xE2Gw2/A4qYQfSrccNS+VxUyqDsZjw+1QvD7YrVaOoHjrFzKsZrQ+1MMQzV9o6b5dTzCKaxVKkdTrHUix0cxJGkdTpHT0SpVWnzEjUSpAtPVacFqeYQzbQVqXbSFaVxEOKay1MV4pjCpbGiu61E61acVA4qWxlcxs7bVUknsBWb4wju9N0Ke4ZfJ4wGJHGaZ4y1LW9H0ZrzQdGudWvd6osMKsxGf4iFBOK4G8svj14rT7LN4Snjs35KSW6wg/i7bq5q3tGnGCN6appXk9TkNtzGl/wCZDLKJDgMDwe4PvVB/EGp25MX9lx4zwuM9+f6V38nw1+Lmm6Ti28G23lRLwiXaSSflu5rzO48SXFtcta61o6xzI5WRcFHQ55yp71wrCzXxRudMp0bK0tTodO8S3+r77W5NpBNj9yJsqD7Z9OvFc3N4o8SQpJpsV5b2iRM0eY0G76ZrcutQ8Gta2xuNQ4C79kQJcex/wrjdQudNutUuprNpVt2fKB+D05/Wrw9KLb9y3yOeq10Z6Dpdxaf2ciRhp5ZUXduGC5288emRUOo2dibWVrWRPtg+dQOAOeRz7fzrndB8V6fY28iXkcpuVQRwuBuG3vn0IFZ+peJbWaTfawzqcEHcR3/+vWUcLUU3oP2kbFu7jt1jYCQKrrvCqPmQ+/407wNpsjeLbK7iX5EnGMj254/OsA60/nLIbeNyCOG6Gt34cazdv440mHpbmZgIlGQu5SPr6V3qnOKMm0e5TDn1qJlqeYc1Gwp3AgYUxlqZhTCKVxkJFMIqVqYaLgiFl5op7daKLgfOSNWhp9q904VQaylODXceAoY5iWODita0+SDkQldklp4Wlkh3K+2THHpUlnb3EEpgmjIZTyCK9DsrdAoO0VneIbaHesigBgOa8eVaU9JG0NDFSAqu6J2jf/ZPBrU0HUJI5/LuXbHcMf1FZu8L3q9ZPbyQt5qgyY+Q9wa5o1ZU2dPLzI7SFVYBhgg9KtxR1geD7w3Nk0bZ3RNtIPWupt16V71KvzxTOeUbDoY8Yq9bx881HCnPSr0CdK05ySa3TmtK3TpVWBeav24qucLFy3XpWlAtUYOoq/DT5yGi5EOKsp0qtF0qwhp85NiXFIwozSE0+cCGReaqTLVx+lVpelLnCxmXCdazriPmteYdaz5160uctHMa5HtmsZc/du0/XitWZcnluap+Jl22aP8A3J42/wDHhWg4z2NZyd2DKEsdVpI60JF56Gq7rz0p3EQ2sXP41qW8fSq1qnB+taVuvSt4S90ZLGnFPMfFSRrUm3ihyEU3jqvIlX3Wq7rWbkMpstMKVZZRUZWjmERBacq0/FKBT5iWKq09VpFFSAcUXECingUqjilFFxWExSEU+kNK4iMio2FStTG60rgQuKhnDeW237204+tWHqnqjzR6ddSW2PPSF2jyMjcAccfWpGj56+HXxI1Tw38QLXUZJJJZXvPKu3lmc5iZ8MuM44B/QV9fXnja2hO1pkRiMgd6/Pe9uJzfy3FwhjmaUyOu3bgk56dq+tY7m8u9P0+5triKIPbozlkyTkA/41Ely7DO71jxreNp85sPNEzQO0Umz5VYKcE59xXw54r1nU/EWq3Gs6vOJ724k3TOFCgnp0HHavrM3MmfnuGZe6gAAivl34i+HpPC+tfYmvIrkThpRsUgqpY4BzRTeoWOVYYalVtvfr2rS0mxF1HO+3O0YUkd8Vlnqc+tbKSbaKcWkm+pda9gNssC2qAdSxOTmm2unyXTHyWQKBk7j0qSwjszGHnhmkbJyNwVfb3p9gzNcStGu2MEnA7egpN2WgkrsmbR1hP725DHnhKs6BHPb+JLA6aHS4+0IEweTzz+maimmVGC5yc81vfDKWBvHOm+bjO5tpJ/i2nFZuUuV3KsrnuEo/OomFTy9aiYVz3GREVGwqU0xhRzAQtTGFStUbUcwyIjminfnRSuFz5pOPXNbPhjWJNLvA+N0bcMtY1ArtlFSXK9jJM9fsvFkLINvHFQalrQkTOQc15tZSSggKxrbtEnlXkk1wSwkYPc057mnJqW560tPu92Oa59bORW+artqGhI61zV6UGtDppTZ2Wg3H2PUVm3YSc7HGe/Y16DYSq4FeQwTbguf4WBFd3oWpq6r81Z4eq4e6yqkL6ncW4yKuwjpWVp9wrqK1YWr0YzTVznsXYfpV2DtVGGrkLVfMIvwnpV6I9KzYmq5E/vT5hM0Im47VYR/eqCPUySU+YkuBuKC1VxJQZKfMFiR2qCVqGeoHalzARymqM3WrMrYFVJmpcxSMXxOudHuD/d2t+RFTzTBYvMZsKFBJ9Ki8RTWcOlz/brgwQspDMq7mA9gOTXKeOtUur7wHPJ4a0jW79rhDDBIlhKN3GN2cVLlppuVy6XI9O8WX+varcw6DYrJp9q5ie5kyTJIOoUdgO55rH1jx1qWhXpk1C1hvdNVgs7QgrNDz1x0YflVn4U2XiTRNBh0v8A4RPUTcP3kZItpJ5++wyap/Ei+XwdqCT+KvD1zBJdI3kxPtZZgOGG5SR0PIPrXmOrivb6RfKbuFL2d76no2h3drqFhFfWUyzW86h43XoQRWxB2rx/9nTWkvNO1TSYbeaG1tZ/OtRK2WWNyfl98Hv717DDXsxlocpajqSoozxUmeKdxEcgqBxU71C9TcZA4qM1M9RmkmIjpRS4pRVcwhVp4pgp6mjmEPFOFNFOBo5hC9qaaWkNK4hppjU8/hTGp3Ajeo2qRqjYUrgfKXx1sZLX4n6kixNi5KSx8fe3KOn4160vi2y0nQ7GKeTaI4Ej3HoWVQCAa7jxVLFa6a9ytrBNeuywWu9ASZXOF59ATk+wNSWGl2tppVvprRpNHCm3LoDubu3Pckk/jU1LySLi0tzx7WfinbwhlsYZbmXsFGBn3NefXFpq3ijWn1TV38svgBQeQo6KPQVfudPGm+Iby1ZPmSd0I28fePQ1tRReSm7ox/T2rjq1nSXu7nqUMHCWsihb2MFnAIlUBRwAK5bWNEkFy0ltjaxztzXaz7XXOcGqToGfbuGD6elc9DESi+a52V8PCpFRscfa2N7cOtmq+WQMsx7Cugj02K10x4IhuP3mY9WIq5HHFHqUQVQA0LfjyKtSfQEVrVxbk12MqOChFPucPdIyzkfnXVfCPT4dQ8Z25kmVTaqZwhPLkdAP51BqGmWy2s2oTsY7eP7x7ueyr71yuk6lcaZrMGqWjGOWCUSLg9u4/EcV6Eb1KdzyKsPZzcT6ilHJqJxxXE23xX8NXE6xzQ3lupHLsgKg/gc1sDxl4fePzI7mR0I4IjJBrnakt0KMW9jZIprLXPS+ONFU4Vblj/1zx/Oq7+OLHeVS1k+rNiouaKnI6YrUbKa5eXxtDjKWgIzjl+aqyeOGwdtquR1znii41RkdeQfaiuEm8eTK+BbIeOymii8uweyfc8ho7UUV6JylzT2HmAGu10SFXjB4rhLbKyBq9A8LL5ka1y4t2ia01c0Z7UBdwH1qjNGOcCutgtUaPawzVC80rY+4DivKlM0T1OZjkKSYNbek3bIww3FU9X00onmp+NVtNlw3zHBHrUTSkuZHTCVz07QdSztDNXZ2EwkUc15Lpd9HGy5fFdxo+t2McYM11GuB61pQrpbsmpSb2R2kRq3G1coPF+hID/pgdgCcKpyabD498P5CvPIjHoCldf1in3IWGq2vys7aNuKsxvzXFWnjvw9JcGBrp4nHI3oQD9Kuf8Jt4fRyhvTuC5xsPSn9Yp/zCeGq/wArOyR6lWT3riE8e6Nt3Kty30jrZtvE2kzWn2lbtdvdT94fhS+tUv5geFrLeLOiEnFLvrm5vFejRQiVrrIPTCmmR+L9FeMOJ278bTxR9bo/zIX1Ss/ss6RnqJ3rnovGGjSAt5rqB3ZCKguvGOkxgFGeUE/wipeMo/zItYOv/IzoJGzVaRuawR4y0eSJ5PMkAXqNnNPh8RaRcMFS8RWPZ/l/nTWKpPaQPC1oq7i/uPNfG2nz2HiXRPEVxPf6olxqbQX0Bc7bdHBVEVV6Acn3r0KTSNPWKNorFZkYgYMjEAY68mquunSdTjmhuryKOCMg7kmCM0i8g5HPBx+NZ+m2M9xpUYTW9UDzRMYXFxgBh9B+NbxqJqyOaVNnn/7SFlHZ6dpFzpmni1EE8iSyxKFwzBSvI5PTj0xVP4xeIH8U+AvCoup3udSihWR9xywXy8En6kD61ha9Nr2pXB07xBqd5dxwynMU0mVVxxnFUb4+XsjUbmYDr2ArKWIV0o7nZTwDtzTZ337PFrrUmsXOo6jbXEMUVoIEaWMqGGQVA9cCvc4Wryfwt8StFttKgs7rct9HGgaIkAuMcOue3t2rqLT4h+H2QNLJNExH3dmf5V0c3yOdUn0O6jNSZrgV+I2ntIyw2k2AcBnIUEVbj+ImgsuHkZXB5XrS9ou5f1epa9jsWqFq5hvH+iN/qneQfl/OrI8XaK6g/aMZHfip9rHuT7CouhsvTO9YE/i/TFAZNzJ3bIGKhbxnpecKGbjI+Ycil7aHcPYVOx0tFcePG8L3BWOOFY1GSWlyf0qC6+I2m28gVljY+0opqtBvcTw9TsdxSjrXAN8UdIBZRbSuyjJCMD/Osq6+MNqrFYtPwOxZ8/yFP2i6EOjI9XFDMkY3OyqB3JxXkZ+Lcrwtssgp/vCN2Cn3qhe+JJNXhM91qTiHG4r5TKFFJ1oo0hhnJ6s9qinglXMc0bj/AGWBp5r59jW2N0kdrr88E5ORGFKn2wKvXeoa1ZgW0vie8jkIB2FhnmpeJhfcp4N9Ge5NUM0kUa5kkVB6k4rxVptTkCvN4i1EvjG0T4H1x3qn9lF5xeXd7cem6VuKl4yCGsDM9qm1PTohl7yADGfvisqfxXo6bityHUdSteS3VjJE6RW6TSsQcKScBfrVdbPUJbgW8VjIXKghFQ5x61P1uL2LWDUdzv8AU/FujXXiayjac/Z7CNrpuPvSMCiD8BvP5U3UfiNpdsw2RtICeCOf5Vw9rpudQ1JpbKWNkmRSCvQeWpGfTqTVg2OnrciQW7hiMd+P0rKWMVzSODRS8U3Vjq+rvqkEaoZgGZR3OOv1rNluV+47A+9aHiBNIt0M98txB6OhK59hxg15/Lr1rHevtikkgzgFiN2KmFKVdOSR0vEQo2idIzbz8rU2NMct3qHS73T7xN1vIOPvKeCKtzyI22OJS8jcBVHNZuEk+WxtGpGS5rlWZlW8tnHbep/If4VsaPpkl4RNPmOAcgd3/wDrUzSNKL3xmuVDLB8u3sHPJ+uBj86j+IOuHS9L+x2z7bm5GOOqJ3NethsuSSnW6dDzcTmDu4UvvOT+IGsx32oCwsiBZWp2gL0Z+5rm4o2kbCj60kSM7BV61oxRiNdo/GuuUjzUiubfavHJ7k1d8OXBttUiWWTZA52vnkDPemEVG65FZyXMmiovlaZ6BNpcYYiKRZGwDgcD86gaxYs68bhjjOSK5PTtZurNo0kklaBT91WwQD1we1d34fs9O1aEzaXfvM6jdJBI2x+nAPcntxXlVqc6Ku3c9OnVhU2VjOXSJWPLIAD3XnNQ/wBl3ILLI6hcckjnFbFvA1xMYpLS7t35zlioX8+3vTdTtv7JVEmaSaUn7i5I/Bu5+lYe1mna5tyRZkwWK7Pvk4JGScUVv2tnpc8Ikmtoom/uyyZbHrRUvEO+5SprseOmgcnFKMU+BdzZr3zwyeJfWut8HagkbiOQ49K5UDFPt7gxTgqcGsqtP2kbGyfIj2OG8jUA7hirks8csPUV57pupPJCAW6Vr215JtxuzXkzw7WgJmvqDo0DLwTXI/6u7I7E1qTXDMcZrHviVl31MKVm/M2hKxr20gwOa07RfMOF5NcxazlmAzXoHgyxFwFZu9c1TDtysjvp4mNNczKa2M2d3l8/SpVs5Rg+SpOc5K16HHpMCqN2KsQaPbMMnFZzws0Z1OI4U94nnBt/m3PbqSO+3mpUEe4FoxuHAJFenJodoV/1QNZmsaHGikoi/lXPUw1WCu0Vh+J6FSXLONjjEXd91MGpo7eRW3hcGmX4ltZsbzt9uKhWYs3LE+9cTUz6uko1YKUdjSRJl5YqeOhORTfLm3+Ytw6n2IqmsrZGKd5zd2ORU2kuo3QZbkYeV5cilvfvUP7sbS0ZYL1Hr+NVzcMzfepJriQgLuzR7w1RJNQljYp9mR4myMq3THtVG8tjchwsnX7p/wAasvcduTUPnnJxjP0qoOUdivZt6HOroc0sTie5+4zBiAfXrXSSfE7QNB0e20xFmvbq3UYaIgKrdgSf1+teffEvWZ47lNOt5jGHXdOFOMntn8P6VwjK6k5wc9wc19Vl1CpKHtJvfofIZtWpqp7GC1juz0fX9eutck/t+PT47KC8ujb8SZUOFBz680aDZW91qsEeoyvFaGQfapiMlUB5H44wPrWb4dsW1HwnFDM8ggjlZgATjezAA/X5QK9E8IeDtR1eWCztiAHbfcuwyFUHpn867Xgk5pxWnU4oY7kpSjJ69DzHx9cWd/40vb+wtzBAWUJEeNoAAwKzUnlHcrjpzWp422/8JrrCrs2R3TxjYMLheOPyrD3YIJ6nnFbWRxLY1rLxFqWmyrtl86HcN8cnII9j2r2CwsNLvLOG6tIz+9RWTceoIrxaw0XVdVObW1YRn/lpJ8qfmev4V6TZ6pe6L4atNO8mOWWGLy2kiOSB6gHrXnY7CVKnK6Wj6np4HG06XMqr06GtLNosx8meZLXa23esgUHnkc981Dfapo9g8yX999lhjCrD0LOAOo9a83udRkuNVFrEIvs0H+tlmUEkk561qadYzarqn2Lw/pP9rao/LzTLuWIfjwAPwp/2alrKbJeZy+zBGwPGnhkKsc81zMNuCRDgE56gU+18a6LcXbwwNdR3EpCwGaFRGOfujBOKo3/hS4XfDqvxB8MW068PbKTIEPoSiFR+dcl4i8M6rpFul1MLW7sZWxFfWMgkhZvQkfdPscGrWEoS0TJ+u1lq0j2QjMzwLIgcbWJaMcgnkY/Sm3VnalcfZ4GBI5EQXbnr9a870XxleeVZwKQ0wysryIDuwPXr2ro7fxdZMqx3mlvz12vkZ+hrzquCxUH7uvoehTxuFmrS0fmdAbG1tllji+zx3Loqs7x5acZ5B9KtafZxYQPHa+VCpCpHArbXPfmucu9ftbx3W2lCq64GeGXjoM1q2ou/sUSoqxyELvkX5t+Peuep7WnFczszaEadRvk1Ne2sJkjkAt7ebzTuIeMBd3YkdzQLS7CfZ1eCEBt0gVeXJ7HPQVlanLqE0UaxTeREmc/MQT+NXItRuFmWFtpOwZfB5IrklOry3T1NvYx5mmixJaXM5leFbZJXBWNgqkr7ZqG1tzaWqreQq00I8yaYoCrrnlQar2t39iZ1hUyCaUs+e2fSseTVZbOWRbq0lNuzbERjkOv1/CtKcqsr6kTpRjujdtZLPUI7hrEP+83eX5py0XuB6U6LUb63mSF9PDqmEFwfvkcc4+tZWkzJJPIyyR2yxZQEDHBq9NfRw6Y1ylyblYRhgRhj705ympOwo04OOpYiuHgMiYZ2mkYrJGAvlg9smle8vLa4Fwlw7KqECEDlj25qrY3q3UHnIVA9zU4ZSAWCcdCT2rCVScXZmqowkroyG1jULjxNMysbI3MEbyIwB3bCVP44ZfypfG2vxafoZeR9803ywp3ZvUn0HWqGt6h9h8Q2t1MsYt0LQseMbXGc5+q15x411ttW1aW7X5YfuW6dNsY6fietelhsLLEVIye1tf8AI4cRWhQg4x3M/wAQaxealcGS6upZ39XbP5Dt9KylQueBSHk5qWPO0n8K+kjFRVkeG227s6bwAsFvNeXMtp9rk8kxRRlwiqTyzsx6BQPzIr0NtPt9EsPtkeJppVXyz13M33VHtk1w3hOOSy8Pza2kAuIluWt7uL1iKDn8y3PqK6Tw5qkGuG0s7eSR00/c58wc46R59xk/lWmGadR3XoaVY8lJNPfc1vMjs7E75AEhUtI5/ibqx/OvHte1CTVtXmu3JIY4QHso6V2XxP1hY410e2Ybm+acg9uw/GuJsoPm8xh06A1tiJq/KjmhHqT20PlpuP3iOalobrzUckiqM5rj3NB5OBkmoXmQdOagkmL1EzevFUkBO0ueCop9ldXFjcLd2dw8EyHKshwapZ/GjJptJqzDY9L0DxIuqWIS98x7uMkNhjyp7/T2roJLaERKyumGwwyMjJ/GvHNNvJLK+iuF52sCR6juK9W8iG+0yKVLwLBKoKsvGc189mGGVKacdEz3sBiPaRaluiK90lLqYStPtO0DCAAUVPbrbRxCNbyVgoxmiuLmqLRfkd69m9zx6rVsvyD1qr2qzbN8tfWM+UjuTS8KTVJWbdnvV5vmXFVmg5+WkiqiubGi3GCB6101q3SuL08tG49q6yyf92rVhXihRuXZgQc1Tv1zFuq+7B48+lU7hgYiK47amqZSsT+9A969S8GTxwwruYdK8e+1CGY/Wtm18UG1jCjPApyoz5lJBUneFj2+81iGNfvjpWX/AMJZHDJtMgrx+68Z3D5wrc1j3fiGeaQN8wOaJYapNnlVcL7RWZ9JaT4ojuMLvwfrWtJfCeE8g8V87+HvFIjK73Kmu60nxdEyhRKCT2zXPVVSK5ZHHTy+UZrU2vETJ5h+UGsuKRBwyhTT7u7W8KEEMSfWoYVjnYrHMjMp5Gf614NRas/VcsXssNGMiyk0ZONuTjJ44FKLwKTttzwPvFev4VAk1tsYpcK7qcbUGSanim3Sopk5IO4YztHuRWLj5HVKSfUdHcSSsMWS7T0Z1wKJIbhXJms1QZ7cnFRyX9mrsk11sAGck9v8aiOo2zA7bqQfNtGUJLH2FHLLojHmXSRI8A3jdGQe+DxUTxxRtkSKQe3U11/h3wB4k1i3WbP9nW8i8S3Q2nHqF6munh+FnhvR9Pmv9d8QXUsMKGa4kRRGgUcnrk4rso4CvUV7WOepm+Hou0pX9NT5A8US/avEl9IrbgZmAPsOP6Vnj5Y2UjnIOa1deazk1q7n09WWza4cwB/vbCx2598VTZN0vPpX2NKPLBR7I+Lqz9pUlPuz0z4W2xn0G2jeLzEkaTcMdgSB+pr3vwUt3pNiVjtItmMmR5ME4HQDqa5H4MeC2uvh3pj299HFczq1zhYyfl3HAY/0FdBrWuapYWM+n6tp9vtjhcRyRcHgffBrpjdxOSbu7HyvqUsl5rN5MMb7i6kbH1YmtrSTodhJ51xC1zMvBaTkKfUL0xXMW0u+/G04O7APuetWZn3AjOGxWcI+7c1a6HS6j4snkykC7U6c1lnW7yPMqud/PDjKgY7VmBxtBwM1FcN8hoshKKK8E0n2jLHczvu57t2r2W8ktfC3ha30CHfuliWbUtjbXu5XGVjZhyIwCCR3zjsa8d06xvrp0uILO4lhjcebIkZKrz3PQV3Xje8kv9Zu7pOYVdVTnjO30+n865cTeVo3Oik1H3h6+KL4WL2el2VnaynAWVU6ewByB+H51ix6vqMsjrLcXCuTiSJmJ/St/wCHunJcTGa4HCnKg8g10fjjw5b6podzcWf+j6lbxloXjODIo5MZ+vb3rypYunSq+ya07npxy+pWo+2vd9jzzUYIFeMSW627v86TKCA3sR/Wqt1d3MU7RMojKn7uQcfjWr4YuF17wfcabctm70/mJieTGe34H+dc6ZszxrLC0pyY2AcKc44bOD0/pXpYeo25Qluv6R59eioqMo7P+mWBdM0iCTG3Iz9K7D4P6rczTahpbszRLieIf3cnBH6g159JN8uCRwa674L3UKa1fWzkLJPAChJ64PI/I/pUZlFPDS0Nctk44mOp6dfW7XVq8BYjfwG44Oarw2DwPHIJGDKnlhj3H0qZ8F/4h+NBlCqSzEgnjPavlIyaVj6qUNbifNjljx3K0jrHMgVgCc8ZXNMeXHGSM1EoLkDcxPvTSEypraylEt4bcz4y3yLgH2rOsG1GOUxNp8jqv3kK4GK3lkWNcNvUDuKswSMYtruM8gN3/GuiNZwjy2OWpR5pc1yilvACcReTuHIIwOlEcQI/1q7R0O7rT7vzlLeW6Meg3dDUWZNh3QKGyOQv5Gsm2zdJW0ON8ax3Js7yZtr20i/KRj5TkdR/WvOJpGkOTXpfxU1OGLTotJhghWeXEszJwVA6A/XmvMT0r6jLb+wTaPmcwSVZq4CpSdqAVEv0q7pVq17qcFsql8nkDuBzj+ldzONK7sjsbGCy0PR4FuHku9QniDfZVYhIw3IDY6nnpVnw/FNpeh3eu+UlvI8jAjbgKijGMfUmnanqFvoNrP8AYIRd6qBm5vGG5YmP8KDpx0zWJ4lnnj0XTNNaRmkkhE0xJ7sS36k1OHdm5HZjUoqMDAmaS8u5b64JZpGLYolmWBNvVzyQO3tUl0y2tuoGN5rK3NJJVas4ifznkJLNgU1pefWkZcAA4AoUH+FfxNAB+8bnoKaVUdWyfapNoP35Py5pD5Y6ZP4UwI8jstJzTyw/u0w57CkAV13hS5uJNIki+0bYreT5QT0zXImuo8Bae+oLfItwIdiqQG6MTkVzYtx9k3LodGF5vaJR6mqbiOL5Wkbd/FtbjP8AWipm0K9zgNEVHCgLkAelFeb7Sj/Mej7Ot/KeeU6NtvFNpK9k8YuRyZFTLgis0MVPHFWI5iOtKxop9y4vytXQaXNuhArmBKuK19Im561nUjdGkZI6GJsqRVef+IUsEgzRcYzXJswZy+qbklP1qrFJubDVoa2o3FqyK74axOeWjNa1jjYlmxxXXeE/DMOqKHaPcD0rz5JWjPHNewfCPVIVtoo3xnpzXPieaMbocQ1T4aKbXzIYyjY6iuLk0K+0jUP3u7ywepOK+qbMWl5YBQoyRXFeOfDsbROyxj8q4ueai1e5rTklNNnBaMss1opj8x1I4IGBWg7XixLFZafNMzdcEKB6iuZNxPZ3TwT7gAcL2GPStjTLqWVJYo2lIkwCVbnFeJWoSi+a2h9bQxsaqUUzTRXsYjJNDDuwcorg7fQmnWQmvd0kflNEwI3FCuR3xVGC0tbVz5wYt23EnHpU9tDe6vqFrp1pfSJLcTLCnlpgcnFc6hzOy3Z1z51HmZqeFPBeqeKNea10/SrKKzgO6e8mcssX+J9q9m8P+GfD/hnmygF9f5+a8uFBIP8AsDoorettLtfDuh23h/TVxFAg85/4pX7sT3qssJzX0NHCxpJX1fc+PxePnWbUXaJKksskm+R2Y+pNeQftXeKvsHhaz8N2N5Gt3eyiW4iz83kL0z7FgPyr2OKLFfKH7RkLw/FzUmlk8wyQwsg3fdXYBt/PNd1Pc89bnksknmMXx8+cn/61ThvvP2C03UIsNvAGe+KYH2hUkXhmGcHt3rr3RR9RfBzUPHsvg6zhuZ9K0ywWFY4W8kGdowOPYH3NdD4pv9ng7VP3syNBaTk7sZY7Sc8eteP3nxaaz0i3sdHtIFZYwmHiDrEAODnPNVx46vNQtYbO613SLmO7gaK5+2WTwGDjGN8ZO7qfyFW6qUVcwcGzy3QYSxkmY4ESbvqTwBT5n596dYqY0uVBV0DBVdTw2CeR7GorlgR05px+E16gjgio52wtV0kKv7GpJWDJmoGaVvqt/D4aaxju50tfOZvJVsIXK9SPXp+VX7e/8zwsqyODK0xLNgZI7Vztjdy2k4ljkdD6oxBrTl1S8ubWSMyI8YOGzAm7/vrGf1rOUExxZ1/hG9WGPcshy3XJro5de0+Ek3V/EgH+0PyrySytry9Yx25YjvzgVpw+FrhvmuLhU9lGTXk4nB0XNynOx9Bg8ZiFTUadO/n0KyalFpev31zYN5lvKZEQDjKseKzHuGeZpWP3jkgVcuLCO11+KzDF0LL175qDVbMQ6i1tbhpGHzEKuccZPT25r0qfJdW3aPIrKpZ83Rv7yozGSQhec1r+DJGt/FumOrBCJ1XOfXj+tY0Y+tTRs0EqSxttkRgy8dCORWtSHNBx7mFOfJNS7M94laSOTLMzMTk9jmknm+Ul1zwRnPSs/SdbbU9Etb9kUu6EOMcBs4OPyqc3EZQybSXY9M8Cvi3CUXyyWqPuYtTipR6k6XBwFUFdwxlhx+FPyDsaSZQx+6QaovIS5jL7VXk5Pb+VMfbldhO1Rnk/pT5RNF1WBlCrLu743danSaNSxkXBGMc8H6VQjVnJeMY2kAnsAe9OG9nWOSRG3PgEdM0NGfqi5G0ckrKFz7jrVXXNXbSNIlupMFkGEUj7zHoKranqC6Pp0tzIwaVeIl6bmrzLW9f1bV8LqF0ZIoyzogUAAn6V24PAyxDUn8KODGYyOHTiviZl6peXGo3sl3dytLLIcsx71RbrTgTu/CkNfURSirI+Ycm3diDiuu8B2zQ6ff6oqb7mR0s7If8ATRvmZvwAH51yLfdJr0dIDpvhPRdNtwTqV2kkgHZPMI3MffaAPzonflNaKvURS1m5j+xx+HtOIe3EgNzOBzPL25/u56VjatcLd6tLOD+6jAjT/dUYH8q6C5ezs9NkitUEkFnlRMes90w25H+ygJP1xXHXLhbbC9+M0o7WKxDvUKV9MZZGYn6VBEcfU02U5OOat2FrkCVlOO2adzAbGvdqmBjH938RUzrt7VA5ouAjMPWonIpWPvTDj3piENJSmkoYwNdX8N3Vru8ty2GeMMvvjP8AjXKHkVe8Nu0ev2JEhjzOqls9icVz4mn7SjKJvhqns6sZHriGO1Xyd4c9SWPc0VS1Gw1WS6Zrd7dk9d/eivlVTi1dyR9W5W05WeUGL2pjIQK0CBiq8oFfYJ3PjWVKcv1xSuMGkAqkA4jIq7psu1utVEjZ+lWbeCRWztqZWsCN63n+ZcGrM7krWXZltwrScEx81xzSTOmKujH1Y5WsetfVBgYrHzzXVT+EwmtRe9bnhPVpbG+RV+6TWGKvaIu7UI/94U5pOLuSj6g+H+pPc2yFiegrqNdjWa1bPpXDfDo7LVPoK7LUHLRFc9q8tjR4v49to4mdiMEd64/StaaOUwrKVHQkHrXovxBtmlhkAHODXjgie1uj5i8Z606VONSLUjWNSUHzRO+MlvcKiq7O+3IBc9a6TwTfQ6H4s0i+umLxw3Mbu2Ogz1rzywuhsHzduD6V0Wl3kjReXIynshPXFedXoSotSXQ+iwWKVeDpvdn2TLCLhjKpDq/zKw7g9DTU09iemK8K+HnxY1XQbeLTdXtP7RsU+WJw2JI19MnqK9FtvjV4Hkws1xdW790eAnH5V6VLEUai+KzPDr5diKUrct15Glr09zp9lqd8bpYYLZXyHh3ABVyTkc18oeCfCk3jbVrrWL2ee1tGcEB2Mkrg88F/4fc/hmvZ/FPjPwpqmuXDL4+vrDTbxgJrUWeYwMfNyQeSK5aX4ieF5/GUOk6LDHa6M8LQC4mUR7cfcH+6B6+tXKo4wcoK5nRofvOWpoedfFzwBNoIS50b7Re2eP3udrNH7/L1H4V57Zrv+aTBbGADX0Tb+II7zTo9St9kqozEhHyPMi6qPZgDivDfFp0248Q302lsPscsplh2/wAIbnH4ZxSwOKnVbhNbHRjMLGilKL0ZRkX5CF4NRWtnqF5dLbWEclxO33Y4lLMfwFaHhPT4NW1hbK/1SPT7YKzyzyAkqqjOAO7HoK9V0bxV4R0B4dN8K2cViGH7/U74YY+ucZJPtwK6cRiHT0jG7OehQVR+9KyPLr7S9T0SFbXV7N7W5l/ebHGCF6A4/A1lyqznjH1Jrsfinrllr3iVr+ymee2WJIVdgQZWGckDtyTXIMr4/gjB7Yya6aU5TpRlJWZjVjGM2ou6KE4Ab5WB+lKDkVLOMrgDPvjFVlYjqKogGGGrSS3v9LWO6vdPuFtLjCh2QhZOA3yt0zgg/jWeF8x1UMBuOMnoK+kPCGt+G9Y+FmnaP4g+zTRpbiKSNwW+6SofI+6eODxUy+Fji7M808Oz6d/Z6tY4wfvZ+8D71PdybQSD/wDWq/qfwnmSb7f4d1K5sbWR9sZu0ypPoHX+orH8UeC/GGj6aJ77UrCSB28slHw3I+mT+HNeTPDKU7qX3n0McxdGmoVINM466v4x4he9PzJETt/2iBx+texfs8eC5pJ7rxhrcJH2iJ4bONxyVcYeTH0JA+prN+GPw1tJEt9S1RPtUrnekbIyqgHchgCfxFey61rmi+F9JFxql5FaW8a4UE/M/sq9SfpXROaXuw9DxJzlNty6u58k65p8mla9qGmtnNrcyRdewYgVQfn7xNbXjPVofEPi/UtZtoDBDdTb0jbqBgDn3OM/jWWwXBOMGu6N+VXMXuekeDLjzvCdosdsSImMb845z1/WtIPtmYY+VR933+tc98OmZ/D9yrsTHHcHIHUZUV08koULGwEfy53bc8dOa+XxUeWtJeZ9ngZc9CDfZDCyMOVHOPxpys6osuMp2J5Oajle1hfaXeR2kCr0GRj/AD9aaJvMnMEYztGRheMe1Ycp031LCsxjkT5vLc7sYJY1FfrDZ2L3jzFAgyQRg57CpUbycLlkIG4HOMe4rjPGOrzX14YYZU+zR4JPJ3tjk1thcPKtUt0OPG16dCk5PfojP1rVri/laS6kZyeAOyj0rBkmUkqM8illun3lWXHvVWRiTur6eEFBWSPkJzlJ80ndiD73TtQxpOrUhIzVknS/DTTrDU/FcEOq2slxZBXaRU9ccZ/HnivSviHo1rpOlW8umzTXF9el/szLiRvLbB2qF6cD69a5n4WXGiRQwwv5sl7tld4lTLSuxVUVPoFJJOMZr1rR9HRbmC716a3t9RuAYbJSwxEvUoG/ic9z+A99XD3bWHGfK7o+f/EN9F5ENjbRmOOH5FJ6k9z9etY4xPPHHg7B29q3fiXqEWpePdQkhKGGKTylZBgNt4Le+SOtZdtGqx7u7d+4rBKyHJ8zuKYok4SNV98VHIHJxuOKkJYdeR600kGgRWeNx/EcVEfMHfIq04I/iGKiZkUctmmgICW7rTfl7gj8ae8g/hFMZs1QCNjPGaSignik0AUsbmOVJB1Vg35UzNI3SlYEes3MumQMg8ybLoHOW9aK3dMuIX0qyeW2iZmtozk8Z+UUV8XKsk2mn959goSaTPGZZOagL0Sk5qPqa+0SPjxcnNKgyadHHuOKsrGqjpRcCWyVeKvqFBrML+SQR0pTfDPes5RbGmaw2g7ulWDL8nWshZy4HPFWUmyvJrGVM6oS0K+oNuLVkMfmNbEyFgT1rJnUpIa2pvQwqbgK0vDi7tTi/wB6stWrZ8KLu1WP61U/hZmj6G8CfLap9K6e5lzxXNeC1/0RfpWzdbvM9q8llIxPEdss0bZHavJPFOnojSEDHWva9QhMluxx2rybxiUhuHSTgGlBtSNYWehwEd08IwSa29BvjLIqsx4IJx6Un9mRXFuJI8H6UkNhcW86i1t3lZ8cBckc9q6ak4VIuPU3wydKqpdDqgZlRCVYRupYE8Vma7fC0sEkRYyWcbWPJBrf0Xwz4j1aMRtayxR44LsBt/DNcl8V9IvtC1e2tLxk+e38xArZ4zjn8q83CUOeslI97G4+MaD5HqYc9+0khkkkLE9zVK5uAwPORVNnPSmbuK+iUUtj5Ntt3ZtaT4m1jSNPuNPsLhY4Lhgz5jDEHBHBPTg1mQ53BQcA1X3cU+HezfIrMRzhRmkoRi20txucmkm9jfhaGCLauB6nuao3dwXc8bV+tVBM23rUD4OT3p2QjWtvmiWR26ZC9+9JJu64C+55NdP458KT+Cxo1pdPma+0qG+fP8BkLZX8MVykrnsuSehJrR2siSvc7sZLZquR61LKS3PzH+VRMeKgBB8oz6mu5+HPj5PDOn3Gm3mni9tbh2Y7DtkjJA5yeD0/SuFY8D2FXdBginv1+0IzRLgsBSla2o721PX7f4pWWowpYJBqToDuMaxqcY/4FWjd/FTS9PlFqdNvZZMEjcUXHHQnJrnZ9LEd0k+lWgGy1CGTYob2JHrXG3mnXEcsdxc/Mz5KjqxG4jcR74NcqoQfvM0liXVaTd7HT658afEjq9vpNlaaZnjzSPNl/DPA/I15vq2p6jq1415qd9Pdzt1eVyx/D0rQ8SWPkpDdAYDnaRnmsQ1vTjG14olliADHynBqYtkAOMe/Y1DEhP1q6ke2PB5OK1sI3vh3fWkN1Np0wZJ7lgYmP3cgHiuvMm8fKNwAwcAjIHNcf8NNMm1DxBd3SAbNNsZbpzjoBgfyJ/Kte48R6ZbqYYmnmwSBtPGPTPpXhY2g5VnyK59Bl+KhGhao0rGs0qtKrlSDIMnC+nFPkKRxJMzLbIvJZj+grmT4puJpNtvp8CDrudi2Pes3VNSnugiyNwi4UDp9aingKja5tEXWzWlFPk1Zc8Qa407GG1XbH3Y/eY+/t7Vz0kkjHJpHO481BIrjkMSPSvZpUo048sTwKtadWXNNkcxBPNQEU9xx1qI5FbGYZw3tR94j6/nUt1Z3Vq0Yuo2iMiCRQ3B2nocdq0/B9iNR8T2Ftt+TzQ7D/ZXnNKOuwNNbnYW+gto+maftlS2nJ+0XVww5Rey/r09ava34ou7jwtJeapO83klrexLx7WYHnfn14AzUOu3sE2ttNqSvJZW52QWynHnuOpPtnvWH8Q4NRuDYNfSQRtMjOlrH0t4xgKCB0z6VpKs03BbHbCjGNH2j3/zOU02AzlpZD8u7LH1NaMrKSOwHAFRRhbe2WJTnHU+pqGaTuDWWrOIWSbbmq7SN2JodsmoyadhA5J5LGmUZo7UxiYpT0pKYzHPbFFwFLClH1pvbpmmikA/cD/DQelID70489KAPTdJ1OWTS7TE8mEhRMKvAwAKK7jwn4e8Cat4Y02+RbyFntkEqxXBA8wDDEjnnINFfNzp0uZnuwzK0UjwK4GDTIlLNirNzHk10HgnTI5ZHuJlDbTtQEZ59a+gnVUIOTPDtqYkULKM7Tj1xSyYHBr2ew0K1ntQbmFWUjhdtcj438IW9ujy2BZcLu2nniuOGOi5cslYrkPO7h8jFV8U+VSpIbrmmV6JBftj8gq0h4qlbHirQPFZSRpFl6NA0dZWox7STitWyOY6p6qvyk1nB2kOeqM20tpLiQJGCTXZeEfDd1HeJM2cemKqeAbRZrgswBwa9n0PTo0gDsorPEVmnyohI2PC0ZgtlDelbCqsklUYCscYVasQPzXHcZduIl+ytwOleQeNPD91rerpbW8sduhb5pX7D2HevXLhiLZs+lcTIjPqwYZPNJvldzSmruxBfeFNM0TwotpZM0j43STOPmdvX2+lctpd0kUiKynzAa9avI4pNPCzD+HvXlOuwwR62jxA7c9BWF3KV2dVkkei+FL5wxyMDGTmvF/jlrMet+LVmhBEcNuIgfXDHmvSNXt/tPgu8hsdRW0unQEOTjaAcnOPbNeUeNLO2tvDOgyJLNcXLrMJbg/6qQbgV2d+Ock12YJrm1MsRorJHG9hXRfDvwy3irxD/AGf5yxxRxmWX5gGKjsvvkiudHQ11/wAJLaafxPK8Umzy7Zyx+pAr0K8nGm2mc1JJzSZq6ZpfhC21l9Gu7Cee7tJmWd5JD+9XjpjjivXPDt1omhW8lvoVlpwWZNsiyRjJUjlScVyd3bW+n21xqF9CQkalnliUHI9+9WNM1C116OG4s0SBI7ZAwST/AFrA43ED7pwAD+deTObnHmvsdvsoJ8rPHPF9nb2HijUrO0iMUEUxCJu3bRjOM/jVPQ7cXmu6fZt0muooz/wJwK3/AInWD2Pi6eRlIS5RZUz34wf1Fc7pdybPVrO7H/LCeOT/AL5YH+levSlzQTOGorSaPaf2sJJZfi3HG8YS3h0u3jtsDgoCx/8AQiw/CvJHjDNhhkV7L+1LqmjajrOlzWNwk15DCRPs52o3zICfXk8e9eMrMrfdINbU9Yq5mthzR8YwMVRuITE24LuX+VX1Oec10Pw98J6h418U22g6eyxmTLzTMMrDGPvMf6DuaqS0C5wzkYJxiut8GP8A2UBPc2u9ZAJCx/hHQcfka9p8afs06ba6QbzR/EzwSwpula+VfKb3+XBX9a8lvbHxha3MWn3WiyXccJP72zUssi4xjPpwPSuKtUXw3NI0nUT0ujq9T1B7jTzJaLKoiuYlnkhdfu4yQOfm4IOPbmsGytpZ7S41e6BGyRVi3dGYcbfp1zS6dp2tYKLpN/boX3ESrnGRycD8Kt60bi4MtlFFJa2tpAxTzFI24Gdze5P51VOpCVPR69TOVKVO0eXQ4XxXLNJJ/pTqsu/IiQYVR9Kw4YyzVe0DTtQ8Ta5HZwMDJIw82aQ4SJO7MewH/wBavo/QPgT4B1Lw/i08TXsuoJHl50ZcBvUxkZ2/j+NOLjTSTZbTetj5yhjUD396dIwUentW3468OXvhHxDNo97JHNt+aKeP7kqHow/qO1c3PKGO0cmt1JNXQj1n9m+yiurrxVPLJFj+ymtxGSNzbsknHpgdfevKrRXbC43NnGe1T6JNf2l9E2ly3Ed47bIzATvYnjaMdc+le9+AfgXYr4Y87xRcXUWp3A3COCQAW47A8ct6/lWUaUnNvuS5JHhxMcCeWh57n1NVJG3MTXffEj4X614XL3lm51PTRyZUXDxj/aX+orzd5uKtwaGncfKwHfFVnd+oakaTJ56VGepx0oQxSzsQOSfQV2fhbw7b2dudY1tT+7+ZITjCgDO5j/IVjeFfs8dwJCubhTuQ57e3vVnxlrE0iGyDFdzb5l3ZHsP6muOu6lSSpR0XVnfh406UPbT1fRGPrupSarqdzqUgwZpMhM/dHYV0fwoAivtT1aUEi1tiAfc//qrigxZWX1rrfDGoNpPh67t1j2z3cinef4UA/nmu2nywt5HDJuTuzTlnazn/ALS1LbNqMi5hhJ+WEHoT7+1c9dzSzzPNNM0jscksaJpfMcu7l2PJLd6gZl9aixc6jl6DXbIqtIpXkcip3ZMdRULYz8pqkZkLGmZ5qRl5+X8qBCx7YqgI6BSkYOKQnsKAA0hVaWilYBhUjpScdG4qTNGRSAjwvb+dOApdqmk2CkB6B4L1w6foMVssh4Zj9MmiuGiuZIl2oxAorkng4yk5XHzM1mhzIK6Dwxcx20phkIUE5UmsZ+uaZLOFHuKJx9pHlNNj3CwuUNmrAjG2sHxNf27KzbhsRCM15hB4n1G0BjjmZ0/useKpapr1/frskcKncKOtcay6fNdvQOdFG/ZXuXK9Mmq+R070UpGea9dKxkWIGwBVpGyKoRnFXbUFqJDRo2BNN1FMxmp7KEgVLPDuIrkckpGyTaNz4cWwU5bua9cs/ltQOnFeXeFf9HK9hXeW9/uQLmuOrPmlcXJY2BOV4rR0+4XAyAa53zg3ep4blk6fzrNSsOxv6veJHZs2ccV5+niKNNWCBWYk9q2L2afUJTaxHOBzTdO8D6jNP9oDwJ+FPcuCsWJ7+5vl2ozAemKZb+F5LlxcTYGD3rsdG8N/ZYQbiSN3z/CK2hYJ5ZUjis3TZtznAxaHpzCS1nLqkilWKN2PFeV/Grw3p3heHRbDTrm7ljdZXCTSbgoyPujt3r3zUNMETb1Jx2rwj47tPfeK7eBY5HS0tVUYUkAsSTz+Vb4RONRK+gqy543R5a/3jXrX7OWiLqFxrN9I+xIkjiHHUkkn+VeTS/fPWvc/2dBLD4T1GTGFlvcAjvhB/jXo4t/umctFe8d/eeHrOe3kt5plkicFXQjgj0rN03wpomkBl02GKAv94qnJrYbI+Yk46k1zfiXxl4e0keTNqRNwTgpbIJXA9ui5+pryFBv3UdbaWrPP/j9ZxWs2kN5haZkkUjGPlBGP1JrzPTrRr2/jtlH3mwx9B3NdZ4/nufEOrR3lhpmqm3WPA8/dK/XqSAAPoK5yxle1WTYrJO52kngoB1/GvYw0VGCicVZ3k2dNqc1qkZgbMzYwWY5NctcR4kPl8Ec1I0x/ibP41A8qs2RXS2ZJWGx3HO1+MV7p+yreW1rd63c7kFwRFGueuz5if1x+VeCTgbsirmga3qmhXwvNLu3t5hwcchh6EdCKTkxn1f8AGHxVIsmlaSrkJJvuJRngheFB/Ek/hXOadqFvMg3Exn3rzK48cyeLJrKW4eCx1O2QxMj8xXKk5G0n7rA54966azuY5A0e5PMRQ0qhv9WD3PtXhY+k51W2e/ltSCpqC3N/WPEVjo8h861upGx8hWIlScetSWt1qF3FG8q2gilXJXdkge/aqGm6tqccs2ltbqzxkbBLgqyn+JSeDUXiORwu+8sJ7QL0nt+mffGQa8ypTUdLHrw80TTxw6RLLNb2cMQkx5jxxgZ+pFcld+Mrqx8TWc9jOTN56rgHgqTgqfUYrn9T8U6lp/mqbtpWbIRXXn05/CjwLeeGr+eJdTjFlqELCRJnkJjmwRxz91vQV24fBSj+8nrY8rGYuml7OG73JvjV4lg17V4YYWRmtC6F19yOP0rgLVXkmVURpHY7VVRkknsBV/xbZf2d4l1G08+O48udv3kbZVs89fxr1f4LeD3023/4SPVoVSeVf9FRxzGh/j9ie3t9a9SriIYSgpfd5nkUKEsRU5UaXwg8HT+GtniDVPLXVGX/AEeJ0D+QD3Of4j7dK9csPFkN5ILO7UW90R8mD8kv+76H2rjr++yG2nAHeuD8Wa6lrBIvnbZByHDfdI6Ee9ePhM1xPttdU+n+R7OIyqj7Hs+56x4m1ZFt5IW5VgQR6ivmn4l6Xb2erG6s1CQyk7lHQNXXz+Po7vw0l5fEi6UmN1xgyEdGH1rzLWtUutXujLM21AfkQHhf/r19Q53R8zGLTKUaGQ1LIEVdq9O/vSKdqBQQKbtJ/iqDQfBMYGEkbYZelVJ3eaVmO5mJ5PqanVNzBFBJNaVrDDajc+Gl/RaNh3drEOn6eI1E1yBnqqH+tT3EhY56Uk0m49TVWVjmkhBIc55qFsjoaC1MJNUIRjmgNSGkpjHZNIZGA+8aa7BfrUZapAk5bvQPembh2Bp25fxouA6io2Zs+lKJPWi4D6KQEGlzRcBKWilUc00A0opOcGipsUUaBc3HPBrPumPOKvN0qncrwa54bmkjNbJNJUkgOTTQK6EzMTFJ3pxpoxmkBJEOa19OiyQKyrcZkFdBpURZhUVZWQ47mrb24WMU7YN/Sp1XbEATULNtavLk3c6omjpx2jjtW5a3DLjNc1b3QjGae+tpHWKjJvRGkrI7GG6J9akutRS3iYswziuGfxPEgILEVh634lkmRkhbINawoVJO1jJzjY9t+HNrNfwSai33ZpCI/ovH8816PBGI41CtyBXM/CWNR8OtFk2YZ7YMfqSTXUnAOAAKbXK2CFA6kE/ShZpFbocUmce9N78AnNZOTKLZVZUwcYPrWNc2whn3+Wh9flrXiVlUZ5zVfWJra1sJ7q6lEUMKF3duwFRJNlRlZnx946sY7XxRqi23+pS7kCgdhuNe6fCdLW0+GunTL5MKtBJPKWYKGYZLEn1wP5V41rkUl1e3d8yt5NxcSMpZcHJOcfUZFaF14ultfAtloX2dxLBKyh1bCmLrg+pOT9MCvSa9rCMbinDkvNbHoUZ17xhK0gnOnaODgbfvS/T1+p4rhdW8G65b+MQ2m2M01jHOrCUsCWUEZznv7V6tpN1broNhHbjaot0xGvO3gcVI1ycbsBR33MBXHGs4X5R8ie5PYakz4QKLY9o2GCK+ffEvlr4i1URzGZRdy/vDyW+avdLjVLOO3lee6tgEQtyQSMCvnSBZGuJGkJ+fLHPfJrqwC96TM8S9EDtULcVNL9761Du7GvRZyDSeKZ3pzjHIORXa/DPwZaeKrLUrm6muoxZlf9SAeCGPTBJ6dqzqVFTjzSHFNuxwzYrZ8J6u+k63HeXb3L2rRmKZVOd6EcA57A4NeqaH8NLHzx5NvcGELkz3kRjyewCnn9BXRP8AD3S/s7Qqtn5jDAbnj9K4KuOpu8bG9NThJSjujLtvENrN4eKxyLfW4T9zLG2HRvQntWDJr+uWybYWTyDySz5IH0rP1w2uhTTabDZ6hG/nFAwtTsk7blyMMM9K27bw3rWqSafr+lQw21nLbiWQEZB4w6hR13c8e9cn1WHxN6Puen/ak9rO5554zbV9UvI9QuLZpYGUpDcpHhZMHnn1B4rCexvkXc1lcKvqYzivb9M0XT7eyNjD4d8S3Vs8pm2SbI0DewLZFJrnhu5ur3Sbu30ubSbKznVriKW4VkkXOfugnJzXVDFxprlS0PPcZ16l5PVs574ZeA1WBPEHiK2yOtraSDlj/fcenoK9FvrqV49zSAkfwjotR30hZ+SS3pnpVRY+rMxx6V4uKrSrS5pH1GFwsMPCyM7WL64js28tSRgnivE9V1Oe/uJGlYkbjivf5I42iKhBtxkkivCvFVrHbeJr+FAAnnFgB2B5/rXXkzi5yjbU4M6cuSLT0Mj5mwMk+lPWN8/dNShdoyvPrThLkc19EfOEaIgPOfx7Vo6HpOpa7qcemaTZyXVzIflRB0HqT2HvUWi2R1TWrWyVZyssgWQwx73CZ5IHfAr7C+Hvhnw14X8Pxr4fjDCVQZLlxmWQ/wC0e307U4pSly31FJuKvY474b/BnRPD9kbzxIsWpanKhUoRmKEHqFHc+9eTfF3wLceFtTkurFXl0uRso3Ux57GvqC9vFjBZ2XHbNcn4nurLULKW0uVSWNgQQRkGun2cbWMFN3ufJJZqYS1dZ488Ktol49xaAvYscgdSnt9K5TOenSuZpp2N73GZJPHJo24XPPvxwKtkW32ENwJVb15Oev4VTc72O0YXPTPSlcBrdfl6Uhz9KXBU/epCWBzQxkZj9STSou36VJ1pCKLAN6dKXnPWloNLQBrey0FcjBWlxRz70WAaFx6Uo+tKemMUo2j29qe4AAaeooHsKVvlGTQAu4Diiuo0DwTd6npqXs84tPMOURl5K9j+PNFc0sVSTs5FKnLsUe1V51+Wp15FRSdDQi2Z8q84qFvlNWpxVZ+tbpmQwnjpSfhS569aBz70AS2n+tFdTpDAAZ4rnbWLawNbds3loKxr6qxcNzdnddowRVF2y2M1Vlum9aZFNufrXH7No3i0WrhW8vg4rntQaVWPJroWfKYPpWHqcZUkjpW9DcmsjLaTd97JpjEH7oxSnqciu3+D3gybxX4nhMsbDTbZw9w5HDY5Cj611TmoRuznPoD4XQXOn/D7RrW5B81bUMQe2eQPyNdKrSyEbY6kVYIkUIgAXgewqZZlXGB1ryXK7udKIxDJ/FgCpxtWPhQDSPKMdDTVcE7TUMLlK91KK1+WRtzegrzH4569cTeF49PtJPKe6nUFB1ZRyc+g6V6Pqmnw3DnAKuehr55+KGotB42vLWYo3kBYgGYgDjPH51VGN5jk1ynM38lxHBBG0zzRCQsdzfx8ZP44Fb3w/ig1HxElvNZR3VuVJbem4LgcH2rntL07VvEF8ttptrJdPnAKKdqj3Y9q+hPDPheHR9Mhjjt40cIPNKDq2OTnvWuKqcisty8PUaTi9jQ0nQ9JWBdsJJxjGSFFWJNF0qQFXsISB6inWdz9mfaVytSaust5bbIZjGSOCK8+Lk92OWjPJPjLc2Onab/Z+m2ccUl020sg52j739BXklv5j3DmTOdncV2HjLUN+vXas8khtnMKMuCpx1/XNcxLeSTFl29j1617OFXJHY5ajuyjL8zFu2eKiI5NTzgDAFQNw1drMhCOOK9W/ZxmuEuNcjjcqhjhYj3BYD+ZryjdXq37OF/BHqWr6a21Zp445o27kISCP/Hga5cWr0ZF0/iR688s755J+tRhJdwywU1bYZPzdfUU1iAMsuB6npXg2R1nDfE3KWmnNgHE/Jx6Sp/jW/8ADwqvgvToWJ3xq8ZGf7sjCsb4neW+iwSoQwWYhSDnuG/9lrV8Fo3/AAjsfYiabp/vk/1rabXIiUb+WX7hyPSue8ZX0kLWsXbmQj1I4H862xIy9etcl8RprhvsUcKn94xRSP7xrGx1YP8AjRZAWla086efylzkqO9ZVzrEUQIVs46ZP86zfF+p/wBmacz7jIVUKo9W6c15RdXd1cyNNNcSFmOfvHArXDYN4i7vZHq43MFh2o21PoHTbqKXTTLNMibvU9a8N8RXK3HiO/mHKmZsfQcV6h4ajWHwBp8twS8rQM+WOTgk4rx5233Ekh6MxP610ZZRUK1S3TQ4c2qN0qfnqSkgjKmlsrS4v9QhsrSMvNO4RV96gb1HBr1b4CaDHK82u3Me5smK3z2x94/0r0cVXVCk5nlYaj7aoonoXgLwppvhnSUjtIfPvZF/0i5I5J9B6CtYXt1olw1xDua1lP7+LP3T/fAqdvPtYy0Kl09u34Vwvi3xdJayPFcRBVXOSTwR6g/0r5WhXrqv7SDvI+hrUqXsvZte6djqupvKN0ZZ0YZDA8EVhXUrCN5XbCINzE9AK4Lw18UbWx1Z4NQtXuNNkbqv3oz6gdx7V6hNrvw81LRH/wCJ9Bai6iO1mO1lB46GvuKdWU6fNaz7Hyc6ajPl3Xc5MNHrQkhjXc2CMSAAOvtXmXjzwz/YM4mgkDwufmQD/Vn0rq/E/i7w/wCHi0Phe7Oq3jDBuHUiOP6Dua8y1LVL/U7hri+upJpGOTuPH4Cs6c5+ztVtzeXQ0lGKl7mxXwWOWOKUsAMdqjz60UgHEim9aKKLgHHSikbjBp30oQBQaKULn609AEANOEdKFxTxSFcaIx3pQqjtS012xQAOwUV2/gLwgbny9Y1iMi3HzQQN/wAtP9o+386i+HHhYak41jUo82cbfuY2/wCWrDuf9kfrXpFzISvAAA4rz8VibXhE1hDW5iaxqBhvCig4CjoOlFc9qVyZ76aQTkDcQAEB6cdxRXnch7MMNHlRzKGmyjHNCdac43DivYZ45TmXIqlKK0XHFUp1wa1iyJIrnrx0p0QzItIP1p8HEwqiTasofMIq9cR+XGBUWmFQvNTX0i49q5JNuRtFaGfcNt46UWrc1VuZd0lSQNyDWrjoJPU1kbiqmoLlenFTwtkUtxHvjrBPlkbPVGLp2nvqOs22nw53zyBAfTJr7N+Hng2Dw54ajiWFYIooixX+J2x1avnn9n/w8dU+I0Nw65gsV81iR37CvrTXZRForrnBfCf41OJnzNI5WtbHJlcr696cuSn3aSPJTC5GDUoUlfTPvWFjcj54wx96kKnG7n8KAhCjaRxTtjA9cg0tBjPv5GMMPWsrU/Dmi3832m80qzuZx/HJECa3RCMbtvNIY1xkcGs20tgMeztra0Tyre1igj6bY0Cj9Kldlwfl+tS3K/OcED2qAk59+4qQRl6jaNzJHnaeoqHTrkxP5MmdvvW0WUgoeh9qxdRtTHLvTPtzWUnY2i76MwtU+F/hLUr+W/mtJlkmcu4SZgpJ6nFW08C+HbTRL7TtO02CB7m3eLzSNz5KkA7jz1re0q4Z1Echx25rSEK52sQR2NV7aTW5m4crPjbUbW4s76Szu42hnhYpIjDkEVWmXBzXU/FpvM+JOuMFkjAuSuG56ADNcq23I6nFfQQk5RTZyNWGHOOleg/s+2cs3xESVVcxw2spkYfdGRgAmvP2bPrXoPwbu5LqS48OQ3Dwy3DGePBAD4UAjP0GfzqK6TptMcNz2zW9e0rR4xNeSMiHOCcAH6ZNctcePNJ1S5jsbJ1XfkkyMcEAZ7A1nat8Mb/UnDSX0EZ/vO7Mf5VyEWiQaBqMd1bajHeXEMrxCJY2BVwMHII7ZrzoUsNfe5veZv8AiLW7YaDJp7bTsmaaNkJxt2npnnqf0qbR9e8XJo5k0vS0uLeJiZvL+dkyOvHXv9K4bWYb7VmiujE7xp8jSljhh2A9h0roNB0fX5401bRbwR23IG4sMN1PQevNbONC/vaAnJbEx8WeML9S0SCFM/ewF/nUum6r4luLlE1C8huLcElk4JBwcEECrb3V/HcpJqtnGk4PF1GgYN/vA8H8Rmuk0/xHZyqbHUlgiWRdq3EQxG2fUfwn9PeoxGCqRp+0ppSj3RtSxKUlpZnjnxCvpJr2Oz3DYvzvj17VzGOCD0NdZ8UNFfRvEoje4SdZ4FkV1HGCSMe/SuUPHFdWEilRjYxxlR1K0pHpF/eH/hAbW8t7lVhjt1hKBudwGCMfWvNVQ7c/pTvMfyvK3v5edxXPGfXFRsD1zxToUFR5vNjxOKdflv0VhG6V7x8JX+z+DdNxxuDt/wCPGvBW6V798O7cf8IPpO7K/uid31JNcea29kl5nXlSvVfoekaPMrAqwyDXlXx9ksbXQzbLbJ50842sOoxya9B0ryd6BZWD49e9eR/tDSTPrtjFIuItjMDgjmvFwNJSxMU+h245uMJM8rRWY8Ak1L9nlb736mrUe1V4p3Br6w+eKf2YqPvUwxkGrrelRtimmBW2n2NBX2qUqDTDlfcUwGFaSpDtYVGaYAaFNFMjb95t9aTAmQU8Ug4FLQSFFB6Ux2IFAwdsd66fwL4Qm1yQXt7uh05DyehlPoPb3qf4d+ERrTHUtS3LYRthU6GZh2+leqERxxLDBGscaDaqqMACuHE4q3uR3NIxI9scMCQQIscMa7UVeAAKy9euxa6fLIMZxhQT1J6VoyNjjvXH+LJ1u76Kw3gRg/PnpuxxXnRV2dVCDlOxgpGqgrPiOTPKntRU4RWHzIjEcElaK2511PaVKPRowENTCqydasL0Fegz51DJF4PFUrhcitEjIqtKvJFOLE0ZjLyOaVPlbqDUssZ3VGVra5maFvc7V60l1dFh1qhu20hIbrmp5Ve47jwxY81ZgaqacVPC3NNoEzVtJOlXiQyVk27YatGE7sLnrxXJUVtTpg7o92/ZvsEtNNnvGXElzJ1/2R0r1vxDcB2htweFG4/U9K8r+Fl5Fa6fDErAKijNdj/aEdzM9w7fePHPbtXnqpd3M3H3i4vB4OKkG3dyc1Se6hDbqetzuPyr271TZZcGGHCk1LEuODVOO4YHjGKe1y3pzUNgXNzMB+tI4x82KqCaQj05oe4cdWqHICWaNWX7vNUJYdrcnj1qyJmIILVDcyjBP41LGiHYB3/+vRJFHIhBHI6VEJ48+3pT2kBAKnnpUjRlXEXkz5VvwrXsJPNh57Vmas6lR2aptEkJDBvSpW5q9YngPx7s1tviPdSKu1biGKUe/wAu0/qprzyXAc4r1f49xvd67LdboQbELEUMgDmMqGDAHkjcW6evtXk7uGYkV9FhnelE4ZrUaa7P4HW5uPiXYPkgQRyysR6BSP61xjtxXo37Ohj/AOExvmdclbE7R/wNc0Yh2pSFBao95ury3s7SW5nIEUYJJNeOC+1Lxj4yuY9Ogjt4XjNu7qvEcX8WD6t3PuR3re+LmvSLAmm2y4ZztwOrMf8AAVf8HLp3hPQUt2UveSjfcMvJLemfavHiuSN+rOqxSubDTNFu10m8tzPZPtJJ46dG49PSuw0230+ysFs7C1jt7ccqqdOe/vXJeJNXj1FU2WMu9D8rEjkehqnB4l1Wzt1t1s94ThWY849KPZSkkW0ddqNhHIh3Rq6+4rl9U8NrIpNqwQ/3T0NQyeKta2E/ZlA78ZrLk8Rau2dtwqn/AHa3oxr0tYSsS4KW5xfxEs7y1ntluvMKohRN38IznA9ua5NucNXa+N5bi+05bi5mklkjkH3j0BriU6Yr06MnKOpzVI8srB2pDntQflPtRWhmRP0PGK+gPD90th4c0yzkDGH7PGdy9sqK8Bcda9s8FXUGr+GLSOBt7xQCIg9VZRgg15maRvCLPWyprmkvI3tdivdJ00a9aNNdafGR57IpJhB6FsdqbLdaJ420IWeoFZI3/wBVOmN0beo9DUOieK721i/sOWQCFCd0DgYfPU+/0PSsXxH4QuoWk8ReCZNuT5lxp+flJ7lR/SvIUY3Sbs+jPUm5WfMrr8TifH/gfVvCkgmZhe6c5/d3MY6ezDsa5OOZv7351654e+IcF4hsNSQJIfkkhnHy579a474oaNY6Tq0Nzpnli1vELiJWyEI649q9nC4mpzeyrLXv3PHxWEhGHtaUrr8jmN4NMYe9RiTmn7l25B/CvRPOGliOtBORSE00+1AhOlFBpDTGHeoxw+eKfyxAVSSTgAdTXQ6n4WudM8N/2pfHZMzoFi7qD3PoazlOMWk3uNJsxUbcoNLUMTYOPWpGbirJEduK2fBnhy48RakE5js4iDPL6D+6Pc1S0DSbrW9Tjs7fgdZJD0jXuTXsumwWOjabHp9ioSJBye7t3J9648ViPZrljuaQhc0YIYLW2jtLWMRQRKFRR0AFRTzKgIyKrLdSTP5dvG8rnsgzVqDQrqZhLqD+VH/zyU8n6ntXleptYwta1qKwtywIadwRDH6n1PsK4WJJZLhLzc7kuN7OwwCevHrXpWveCNL1J5J7eaWzuHHJzvQ46cHp+Brl73wnr+nxgrtuo15d4BnI9NvUV0QlGMdNzpoOF7GJHfzI0m+ZIsucKSw46UU+bUIYZClxGkcvVgSRk+vIoqkk/snc5JbyRzyGp0NV1qRDXezw0Tg5FMZeetIG5qQYIqSiu0f41E0INXtoIpAi+lVzCsZUkTKahK4PSteSHPTmqs1v7Yq1IhxKeMdaehpXiI6imCrJLsLcVet5eh71lRNirkTcispxNoSsek+FNeaKyECsd7fL+FekaBK9zGm5zXgmj3RhuVbNeu+D9U3KnOeleLXp+zmdO6ueiW0UeOWY/WrY2jGOcVn2Fz5ijirqNuXJ4FUloZE64xSdD7UxdoPpTg2TjoaTVwJN4BxyaD3yOaZn1wacGxzj61PKIT5s8elIduPmwfWkZlz71DPJtTdnpxSshlS8RUbclRwzAKSTkCmSSbju3fhVS/fywBG3J60nZDSuxLqYzz47dq1LJNsPv61lafHvbcRx3FaHnbTjdhfWkrmk30Oe8beDNH8RW95dTW27UfsrJFLnlSAdv618wbSrFWGGBwR6Gvr6SZmVtjBXwQD6e9fJOpx+Xql0glE4WZx5oGA/J5x716eAk3dM5aqK79K6/wCDD7fGDxuhaKS1cOQSCvIx+uK46TOK2fAV21p4ptAC3lzkwShTglWGP0OD+FehNJq0tjOLszvtSvtP17xmjWCslpaRnZu53sP4vxJ/SttNPvm/eEjB7E15jrV7NpCqlncTRXYkeNzgDaqthccckgjn616n4V1T+0PB9hd3kym6eL950BJBIz+IFebXSprm6HVSlfQjmt5oR87oPbNVJZDtJJGB1PpTNS1CISH5i56YFZ3lX2oOFWNgn6f/AF6zU0ai3moSMPKh+Ve59ahtrWWYhnyq1t2nh/bH5jNlgOc9qqXW6KUx9Md/WpdZPRDM3xfHGnhW6CoP4eep+8K8zX7xr0rxUZP+Ebu9vTYM/mK80P3jXfg3eDOTEfEhzYIpnSloPSuswGmut+FWsNp3iD7M0myO4Hy56bx0/PkVyJFLFI8M8c0Zw6MGU+4rKtTVSDizWhUdKal2PcPGWgL4itPO0+cW96p3Kw45/Cua0Xxhqvhu7/svXY3hmTgTYyrD1P8AjXQo9xbLHdRttlZQxXPDAjNQai2leJk+xapbgXHSNgMOp9RXz8HZclRXj+KPpZQdR89J2f4P1JdR0Lw742ge6ijS0vyuRcwkYc/7Q7149exzQ3UlrNKXeBzHy2Rwe1bev6frPg7Ujbw3kscUoLRuhxuH09a54ksxdmLMTkk9c16+DoumtJXj0PFx9WMnZw5ZLca+OjD8aZgj7pzUh5600rXceeNBpTRg0BSxCqCWPAA7mhjCnQQzXEyw28LzStwERSSfwFdh4K8B3Gsr9r1OSSxtFbG0piST1xnoPevWdJ0rSdIthDptnFAAuC4GXb6t1rz8RmEKfux1ZvChKWrPNPBHg3Ube6TUdQspPMXmGIgcH1Oe9anizUtOuLS/0O4kzd7OVT5vLccjJHfNegq5Dc5YfWvJta8P2+o+JdSuFnkgc3F0x2dyiFx+eK4aNZ1qjlU0sazhyR904AqVbDDaQeas2Frc6jexWVnEZJpWCqo/n9K6fU/B5WfSY11LzJ9SZQWdOEJXP1Ndz4H8KW/hmKWaaVLm/k+XeowEX0Ga9CtjoQheOrMYUXJ67EnhrwrbaHp4h+0u074aZ1AG4+g9hWoLGzTkozn/AGjmppmZuRUBLZ+8a8SU5zbcmdyhFLYtw3Bt8eRiMf7IxU39qyH5ZVDj1HBrLJOeeKN5X6Uk2hOCZtRXMM2Ar4PoeDUmTnvXP7+emRVi3vJYThWyPRuRW8aitqYypdjSngtZpN89rbzPjG54lY/mRRUK6lER80TZ9jRWnN5kWkeBoakzVeI1L9K9po5yQGpEP5VCKkQ1FikWE6UH5aZGeKk7VDLQ3cM07CtTSOKaGK/SgGJJBwapzW57cVpI+eDTmRWHNNTaE4JmHtZTViF/Wrc1sO3NVmhKnpitOZNE2aLUUmO9dl4N1Zo5FRmxiuGU4q/plw0M6sOK5cRSU4m1OR9FeG9QE0Yyc10SspSvJ/B2q5CZb0r0iwuI5IOefxrzY32LkjUKqy/K3PrmmnCHrmovMRed1RSTLkkMPwqmQX1k3LjFIZDnDdKopc+9K8pYDFAFiSXnG056596j8xSOWHPUGoXJb+L8qEj+YccUWAhniVdzAkD0rIkSVpSeq5/KtzUXWOHbxz371W0yEPMG25XrUvyNIaK4tupjiG4gHr9aZIw+o9K2J4omHzRjHsKoXNrIMmNcjHBqlYzZja7qVvpOi3eo3TfuoYmY4PLdgB7kkCvl2QlpHfH3mJr1D43+JlmnTw3avxA2+7I/v9k/DqfevLywr1cHTcY8z6mFR3ZHJ0pLVgl1ExJGHBJHbmlfBYVa0jSbzVJD9nhYxqRvfHArplJRV2yUm3od9qng3SrqfzhqMxBPC793H1NWLTSfsyiJbiQxKNqL6CqUFjePAitC4KALn2rQ03T5vMHmM4H1rxalZtayud0YpbI17DT7eMB5MD3brWtBPBGpVF/HFVoY/KVQDu471MIw4B6GuT3pPU00RZE8eA2evXiqmq21pPEZd2GAyCB1pVwpwxzUny89Np6VcaVtRXOT1Rre50W9tgwy0LY47jmvKzy1ep+IYJLO7cxL+7lU4OOATXlsmRKRXs4RJRdjkxGrQ2indaD9K6zmGN0phHcVIajPWgaPcdNli1XSrae3ZJEaJd2052HHIPpiuY8bXNjYwSxNczQatblXt3A++D6H864zwfqF1p/iKxa3mdUlnSORAeHUnBBH413Pxa05J9Pi1KPHmW7bG91P/wBevF9h7HERjJ6M9Onip+ylynA6vrGo6xJE+o3LTGJdqZGMCqPShaUc17KioqyR505Sk7yd2JwRx1pCD9KGGDQGpkhzSB2RldeGU5H1p1NPWgEe4aPrH9qaPbX8bE70G8ejDqKuR3LH+LB9684+GWsLC02k3Eioj/vIixwA3cV3SF25DAj1FfP16Ps5tHownzRTNBbp0biuOMv/ABNrxjgMbyfP/AoWroxu3ck1xlzJjWrlTxm4lP5RtRRitRVHojYv/wDWeGJ/7s0P/ouurkljY5DCuZvIt2maGw6oYG/8c/8Ar1f3OG4Y1nNXS+ZUHY1Q3bqKRiM1mrcSqPWnLdk9RWTiXcuEce9RtntxUcdyrdefrUqyK3RhmkO4zae/FIxwPSpG7dDUEhPOKaExhkbJ5H50VEzHPBH54oq9CTyCM1KDUKdKk7CvonueeSrT0qJO1SLUMaJVOD3qYHjrUK9anWpZaEP4U1xTj0NIvSpRQwGnrJj1qM9aH607XEWVdT1wakESyVRT71X4KiSsWncY9mMdKi8lo26VqJ0pkwHoKzVRlcqsaHh2/a3lUFiBXpWia6oiAMleSw/fH1rf01mwPmP51xV1Z3RrFcyPT31mN2+VqsW96ZiORyK4SBm/vH8639LZto+Y/nXNGd2NwVjqIpUGNx5q2rmUYWsCBm3Hk1p2hPy8mtkzBo1beMbMk85q0uMdOKpWxOzqasn/AFZp3JMm+lLXJXjANamnLtt9wHWsWf8A4+RXQWo/cqO1JGktkOwV6ZOexrP1e/XTtOuLyXJigjaRh64FaneuT+J3HgvV8cfuP/ZhTW6Rnc+cNTMmoalc3s+4yzyNIx65JOazJo9hxk/SryMdx5PWqtwcyNnnmvdWmhzFjwzaR3mv2VtMoMckoDD1FetskVtiJEVUHQKuBXmvw9APi62yM4RyM/SvTLnpXi5nJuol5HZh17rY63Ll+ASO/vV5bVn5+VR3qS0VRarhQOfSprfrXLCNlc1bKi2c0bP+8Dox+UYxj/Gl+zzA5JAOa0D/AKkfWmHqv0rRzZJTMTkYLAH2pi28xyMjFXG+6Kd2H0NTzMorNYC6t2t5cFSMZ9K8Cv08u+lj/uuy/kTX0Za/60V866t/yFLn/rs//oRr0Mtk25I58RsiGlpF60L1r1TlENRmpG6fhTKALmgt5eu2DkZC3MZ/8eFen+JILi+0m8gZTloyR9RzXlNl/wAf1v8A9dV/nXtnXOeetebjdJxkdeH+Fo8QXrilp91xezAdPMb+dNPU16RyPcA3HIppXHI6UN2pVoAT8qQ/WkPU0hpjHwyNFKsiHDKcg10ui6lfC4UreGBW/jbOwH3x0rmBXaeBFV7dlZQysGBBGQRWVVqMbtXKhe+h0dnrF7b3MUGpQoTJna6nAOO+fQ1z93cJLqhlQYErzSKD1GQwrMhZjq0kRYmNCQq54UZHQdqdZknU+SThpAPpg1yyowTbiraGyk3HU7nW5o9PstOLDcscSttHfbtrm9U8YSKSIUjh9ONxrT8Yk+XpXJ5U59+BXneo/wDHxL/11aufC0ITV5FyqOK0NSbxTqjvkXUo+nFaWla/dSZaa6vif+uAcGsPQUR5fmRW+ozXb+JIoo/CjNHGiNlOVUA9a6K0acbR5dyIzm1e5b0rU7bUGMattmUA7SCp/I1cIkX+I159pUkg1Owfe27zQuc849K9Hm6GvPr0lCdkb05cy1Eju2UfNyPWni6SQYNV5e30qo/WoUEVc0CVJyDkUVSQnFFP2aHc/9k=">
            <a:extLst>
              <a:ext uri="{FF2B5EF4-FFF2-40B4-BE49-F238E27FC236}">
                <a16:creationId xmlns:a16="http://schemas.microsoft.com/office/drawing/2014/main" id="{25D63F9F-9B3E-4C3F-B216-249E7A724379}"/>
              </a:ext>
            </a:extLst>
          </p:cNvPr>
          <p:cNvSpPr>
            <a:spLocks noChangeAspect="1" noChangeArrowheads="1"/>
          </p:cNvSpPr>
          <p:nvPr/>
        </p:nvSpPr>
        <p:spPr bwMode="auto">
          <a:xfrm>
            <a:off x="6036934" y="3659493"/>
            <a:ext cx="281800" cy="2729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8A360915-1A40-4230-97A9-3F27D5DFFAC8}"/>
              </a:ext>
            </a:extLst>
          </p:cNvPr>
          <p:cNvSpPr/>
          <p:nvPr/>
        </p:nvSpPr>
        <p:spPr>
          <a:xfrm>
            <a:off x="6065792" y="3630602"/>
            <a:ext cx="224084" cy="33069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pic>
        <p:nvPicPr>
          <p:cNvPr id="20" name="Picture 19" descr="A picture containing photo&#10;&#10;Description generated with high confidence">
            <a:extLst>
              <a:ext uri="{FF2B5EF4-FFF2-40B4-BE49-F238E27FC236}">
                <a16:creationId xmlns:a16="http://schemas.microsoft.com/office/drawing/2014/main" id="{C9B85D72-5990-48C0-9E4C-3B754D6171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19"/>
          <a:stretch/>
        </p:blipFill>
        <p:spPr>
          <a:xfrm>
            <a:off x="8260257" y="4038600"/>
            <a:ext cx="3118946" cy="2283980"/>
          </a:xfrm>
          <a:prstGeom prst="rect">
            <a:avLst/>
          </a:prstGeom>
        </p:spPr>
      </p:pic>
      <p:pic>
        <p:nvPicPr>
          <p:cNvPr id="30" name="Picture 29" descr="A picture containing person&#10;&#10;Description generated with very high confidence">
            <a:extLst>
              <a:ext uri="{FF2B5EF4-FFF2-40B4-BE49-F238E27FC236}">
                <a16:creationId xmlns:a16="http://schemas.microsoft.com/office/drawing/2014/main" id="{CBE0FC59-8F33-4CE7-9F8E-A697B5B1AC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282" r="13726" b="118"/>
          <a:stretch/>
        </p:blipFill>
        <p:spPr>
          <a:xfrm>
            <a:off x="8256239" y="1062597"/>
            <a:ext cx="3135291" cy="2376266"/>
          </a:xfrm>
          <a:prstGeom prst="rect">
            <a:avLst/>
          </a:prstGeom>
        </p:spPr>
      </p:pic>
      <p:pic>
        <p:nvPicPr>
          <p:cNvPr id="31" name="Picture 3">
            <a:extLst>
              <a:ext uri="{FF2B5EF4-FFF2-40B4-BE49-F238E27FC236}">
                <a16:creationId xmlns:a16="http://schemas.microsoft.com/office/drawing/2014/main" id="{597DFAAA-7E00-4FBC-95C8-AFC1DB99C9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0240" y="1089497"/>
            <a:ext cx="3260188" cy="258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13">
            <a:extLst>
              <a:ext uri="{FF2B5EF4-FFF2-40B4-BE49-F238E27FC236}">
                <a16:creationId xmlns:a16="http://schemas.microsoft.com/office/drawing/2014/main" id="{39395929-521E-4ECE-BCB5-2286B3C554FE}"/>
              </a:ext>
            </a:extLst>
          </p:cNvPr>
          <p:cNvPicPr>
            <a:picLocks noChangeAspect="1" noChangeArrowheads="1"/>
          </p:cNvPicPr>
          <p:nvPr/>
        </p:nvPicPr>
        <p:blipFill>
          <a:blip r:embed="rId6" cstate="print"/>
          <a:srcRect r="38251"/>
          <a:stretch>
            <a:fillRect/>
          </a:stretch>
        </p:blipFill>
        <p:spPr bwMode="auto">
          <a:xfrm>
            <a:off x="4599260" y="4038600"/>
            <a:ext cx="3259941" cy="2256671"/>
          </a:xfrm>
          <a:prstGeom prst="rect">
            <a:avLst/>
          </a:prstGeom>
          <a:noFill/>
          <a:ln w="9525">
            <a:noFill/>
            <a:miter lim="800000"/>
            <a:headEnd/>
            <a:tailEnd/>
          </a:ln>
        </p:spPr>
      </p:pic>
      <p:sp>
        <p:nvSpPr>
          <p:cNvPr id="33" name="Rectangle 32">
            <a:extLst>
              <a:ext uri="{FF2B5EF4-FFF2-40B4-BE49-F238E27FC236}">
                <a16:creationId xmlns:a16="http://schemas.microsoft.com/office/drawing/2014/main" id="{753F8708-E80B-40CA-A101-D7B6D76120B2}"/>
              </a:ext>
            </a:extLst>
          </p:cNvPr>
          <p:cNvSpPr/>
          <p:nvPr/>
        </p:nvSpPr>
        <p:spPr>
          <a:xfrm>
            <a:off x="914401" y="3418870"/>
            <a:ext cx="3255298" cy="51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Automated Driving</a:t>
            </a:r>
          </a:p>
        </p:txBody>
      </p:sp>
      <p:sp>
        <p:nvSpPr>
          <p:cNvPr id="34" name="Rectangle 33">
            <a:extLst>
              <a:ext uri="{FF2B5EF4-FFF2-40B4-BE49-F238E27FC236}">
                <a16:creationId xmlns:a16="http://schemas.microsoft.com/office/drawing/2014/main" id="{E555517F-C47B-4594-BBE0-2EDB3D9BF9A8}"/>
              </a:ext>
            </a:extLst>
          </p:cNvPr>
          <p:cNvSpPr/>
          <p:nvPr/>
        </p:nvSpPr>
        <p:spPr>
          <a:xfrm>
            <a:off x="4592685" y="3416167"/>
            <a:ext cx="3257743" cy="51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Satellite Imagery</a:t>
            </a:r>
          </a:p>
        </p:txBody>
      </p:sp>
      <p:sp>
        <p:nvSpPr>
          <p:cNvPr id="35" name="Rectangle 34">
            <a:extLst>
              <a:ext uri="{FF2B5EF4-FFF2-40B4-BE49-F238E27FC236}">
                <a16:creationId xmlns:a16="http://schemas.microsoft.com/office/drawing/2014/main" id="{AF40BE86-5D6E-4FC2-9951-756674659BF0}"/>
              </a:ext>
            </a:extLst>
          </p:cNvPr>
          <p:cNvSpPr/>
          <p:nvPr/>
        </p:nvSpPr>
        <p:spPr>
          <a:xfrm>
            <a:off x="8258684" y="3416166"/>
            <a:ext cx="3135291" cy="51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Consumer Electronics</a:t>
            </a:r>
          </a:p>
        </p:txBody>
      </p:sp>
      <p:sp>
        <p:nvSpPr>
          <p:cNvPr id="37" name="Rectangle 36">
            <a:extLst>
              <a:ext uri="{FF2B5EF4-FFF2-40B4-BE49-F238E27FC236}">
                <a16:creationId xmlns:a16="http://schemas.microsoft.com/office/drawing/2014/main" id="{F6289FD0-8C56-416C-B1A9-DCBDCC18F4E7}"/>
              </a:ext>
            </a:extLst>
          </p:cNvPr>
          <p:cNvSpPr/>
          <p:nvPr/>
        </p:nvSpPr>
        <p:spPr>
          <a:xfrm>
            <a:off x="4599261" y="6205114"/>
            <a:ext cx="3266758" cy="51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Machine Vision</a:t>
            </a:r>
          </a:p>
        </p:txBody>
      </p:sp>
      <p:sp>
        <p:nvSpPr>
          <p:cNvPr id="38" name="Rectangle 37">
            <a:extLst>
              <a:ext uri="{FF2B5EF4-FFF2-40B4-BE49-F238E27FC236}">
                <a16:creationId xmlns:a16="http://schemas.microsoft.com/office/drawing/2014/main" id="{4A7209EF-3F64-423A-BDCB-5742BA7931AA}"/>
              </a:ext>
            </a:extLst>
          </p:cNvPr>
          <p:cNvSpPr/>
          <p:nvPr/>
        </p:nvSpPr>
        <p:spPr>
          <a:xfrm>
            <a:off x="8256239" y="6204010"/>
            <a:ext cx="3122963" cy="51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Medical Imaging</a:t>
            </a:r>
          </a:p>
        </p:txBody>
      </p:sp>
      <p:pic>
        <p:nvPicPr>
          <p:cNvPr id="2" name="Picture 1">
            <a:extLst>
              <a:ext uri="{FF2B5EF4-FFF2-40B4-BE49-F238E27FC236}">
                <a16:creationId xmlns:a16="http://schemas.microsoft.com/office/drawing/2014/main" id="{8AF06124-5E7A-4BCB-B874-BD8DE0FFDD3C}"/>
              </a:ext>
            </a:extLst>
          </p:cNvPr>
          <p:cNvPicPr>
            <a:picLocks noChangeAspect="1"/>
          </p:cNvPicPr>
          <p:nvPr/>
        </p:nvPicPr>
        <p:blipFill>
          <a:blip r:embed="rId7"/>
          <a:stretch>
            <a:fillRect/>
          </a:stretch>
        </p:blipFill>
        <p:spPr>
          <a:xfrm>
            <a:off x="911955" y="1089497"/>
            <a:ext cx="3257743" cy="2374730"/>
          </a:xfrm>
          <a:prstGeom prst="rect">
            <a:avLst/>
          </a:prstGeom>
        </p:spPr>
      </p:pic>
      <p:pic>
        <p:nvPicPr>
          <p:cNvPr id="3" name="Picture 2">
            <a:extLst>
              <a:ext uri="{FF2B5EF4-FFF2-40B4-BE49-F238E27FC236}">
                <a16:creationId xmlns:a16="http://schemas.microsoft.com/office/drawing/2014/main" id="{E0C5F3AD-DBAA-45EF-876C-54355058FB4B}"/>
              </a:ext>
            </a:extLst>
          </p:cNvPr>
          <p:cNvPicPr>
            <a:picLocks noChangeAspect="1"/>
          </p:cNvPicPr>
          <p:nvPr/>
        </p:nvPicPr>
        <p:blipFill>
          <a:blip r:embed="rId8"/>
          <a:stretch>
            <a:fillRect/>
          </a:stretch>
        </p:blipFill>
        <p:spPr>
          <a:xfrm>
            <a:off x="914400" y="4038600"/>
            <a:ext cx="3239535" cy="2508641"/>
          </a:xfrm>
          <a:prstGeom prst="rect">
            <a:avLst/>
          </a:prstGeom>
        </p:spPr>
      </p:pic>
      <p:sp>
        <p:nvSpPr>
          <p:cNvPr id="36" name="Rectangle 35">
            <a:extLst>
              <a:ext uri="{FF2B5EF4-FFF2-40B4-BE49-F238E27FC236}">
                <a16:creationId xmlns:a16="http://schemas.microsoft.com/office/drawing/2014/main" id="{2F6A238E-D741-42BD-AA80-B0F142BCF367}"/>
              </a:ext>
            </a:extLst>
          </p:cNvPr>
          <p:cNvSpPr/>
          <p:nvPr/>
        </p:nvSpPr>
        <p:spPr>
          <a:xfrm>
            <a:off x="914400" y="6199608"/>
            <a:ext cx="3239535" cy="51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itchFamily="34" charset="0"/>
                <a:cs typeface="Arial" pitchFamily="34" charset="0"/>
              </a:rPr>
              <a:t>Robotics</a:t>
            </a:r>
          </a:p>
        </p:txBody>
      </p:sp>
    </p:spTree>
    <p:extLst>
      <p:ext uri="{BB962C8B-B14F-4D97-AF65-F5344CB8AC3E}">
        <p14:creationId xmlns:p14="http://schemas.microsoft.com/office/powerpoint/2010/main" val="3533284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troDemoVid">
            <a:hlinkClick r:id="" action="ppaction://media"/>
            <a:extLst>
              <a:ext uri="{FF2B5EF4-FFF2-40B4-BE49-F238E27FC236}">
                <a16:creationId xmlns:a16="http://schemas.microsoft.com/office/drawing/2014/main" id="{3AF53E65-4248-466C-B6B9-C4D2E1368AA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433" t="19309" r="35503" b="23482"/>
          <a:stretch/>
        </p:blipFill>
        <p:spPr>
          <a:xfrm>
            <a:off x="6096000" y="3723244"/>
            <a:ext cx="4953000" cy="2745177"/>
          </a:xfrm>
          <a:prstGeom prst="rect">
            <a:avLst/>
          </a:prstGeom>
        </p:spPr>
      </p:pic>
      <p:sp>
        <p:nvSpPr>
          <p:cNvPr id="2" name="Title 1">
            <a:extLst>
              <a:ext uri="{FF2B5EF4-FFF2-40B4-BE49-F238E27FC236}">
                <a16:creationId xmlns:a16="http://schemas.microsoft.com/office/drawing/2014/main" id="{1A075B53-DDE5-41CF-A3CF-A097975CF9B2}"/>
              </a:ext>
            </a:extLst>
          </p:cNvPr>
          <p:cNvSpPr>
            <a:spLocks noGrp="1"/>
          </p:cNvSpPr>
          <p:nvPr>
            <p:ph type="title"/>
          </p:nvPr>
        </p:nvSpPr>
        <p:spPr/>
        <p:txBody>
          <a:bodyPr/>
          <a:lstStyle/>
          <a:p>
            <a:r>
              <a:rPr lang="en-US" b="1" dirty="0"/>
              <a:t>What is Image Processing?</a:t>
            </a:r>
          </a:p>
        </p:txBody>
      </p:sp>
      <p:sp>
        <p:nvSpPr>
          <p:cNvPr id="4" name="Content Placeholder 3">
            <a:extLst>
              <a:ext uri="{FF2B5EF4-FFF2-40B4-BE49-F238E27FC236}">
                <a16:creationId xmlns:a16="http://schemas.microsoft.com/office/drawing/2014/main" id="{EB093A4E-20CD-4140-A873-7EFDEA77A4C1}"/>
              </a:ext>
            </a:extLst>
          </p:cNvPr>
          <p:cNvSpPr>
            <a:spLocks noGrp="1"/>
          </p:cNvSpPr>
          <p:nvPr>
            <p:ph sz="half" idx="1"/>
          </p:nvPr>
        </p:nvSpPr>
        <p:spPr/>
        <p:txBody>
          <a:bodyPr/>
          <a:lstStyle/>
          <a:p>
            <a:pPr>
              <a:spcAft>
                <a:spcPts val="600"/>
              </a:spcAft>
            </a:pPr>
            <a:r>
              <a:rPr lang="en-US" dirty="0">
                <a:latin typeface="+mn-lt"/>
                <a:cs typeface="+mn-cs"/>
              </a:rPr>
              <a:t>P</a:t>
            </a:r>
            <a:r>
              <a:rPr lang="en-US" sz="2400" b="0" i="0" kern="1200" dirty="0">
                <a:solidFill>
                  <a:schemeClr val="tx1"/>
                </a:solidFill>
                <a:effectLst/>
                <a:latin typeface="+mn-lt"/>
                <a:ea typeface="+mn-ea"/>
                <a:cs typeface="+mn-cs"/>
              </a:rPr>
              <a:t>erforming certain operations on an image to g</a:t>
            </a:r>
            <a:r>
              <a:rPr lang="en-US" b="0" i="0" kern="1200" dirty="0">
                <a:solidFill>
                  <a:schemeClr val="tx1"/>
                </a:solidFill>
                <a:effectLst/>
                <a:latin typeface="+mn-lt"/>
                <a:ea typeface="+mn-ea"/>
                <a:cs typeface="+mn-cs"/>
              </a:rPr>
              <a:t>et an enhanced image or extract some useful information from it</a:t>
            </a:r>
          </a:p>
          <a:p>
            <a:pPr algn="l" rtl="0" fontAlgn="base">
              <a:buFont typeface="Arial" panose="020B0604020202020204" pitchFamily="34" charset="0"/>
              <a:buChar char="•"/>
            </a:pPr>
            <a:r>
              <a:rPr lang="en-US" b="0" i="0" u="none" strike="noStrike" dirty="0">
                <a:solidFill>
                  <a:srgbClr val="000000"/>
                </a:solidFill>
                <a:effectLst/>
                <a:latin typeface="Arial" panose="020B0604020202020204" pitchFamily="34" charset="0"/>
              </a:rPr>
              <a:t>Example processes</a:t>
            </a:r>
          </a:p>
          <a:p>
            <a:pPr lvl="1" fontAlgn="base"/>
            <a:r>
              <a:rPr lang="en-US" b="0" i="0" u="none" strike="noStrike" dirty="0">
                <a:solidFill>
                  <a:srgbClr val="000000"/>
                </a:solidFill>
                <a:effectLst/>
                <a:latin typeface="Arial" panose="020B0604020202020204" pitchFamily="34" charset="0"/>
              </a:rPr>
              <a:t>Noise removal</a:t>
            </a:r>
            <a:r>
              <a:rPr lang="en-US" b="0" i="0" dirty="0">
                <a:solidFill>
                  <a:srgbClr val="000000"/>
                </a:solidFill>
                <a:effectLst/>
                <a:latin typeface="Arial" panose="020B0604020202020204" pitchFamily="34" charset="0"/>
              </a:rPr>
              <a:t>​</a:t>
            </a:r>
          </a:p>
          <a:p>
            <a:pPr lvl="1" fontAlgn="base"/>
            <a:r>
              <a:rPr lang="en-US" b="0" i="0" u="none" strike="noStrike" dirty="0">
                <a:solidFill>
                  <a:srgbClr val="000000"/>
                </a:solidFill>
                <a:effectLst/>
                <a:latin typeface="Arial" panose="020B0604020202020204" pitchFamily="34" charset="0"/>
              </a:rPr>
              <a:t>Deblurring</a:t>
            </a:r>
            <a:r>
              <a:rPr lang="en-US" b="0" i="0" dirty="0">
                <a:solidFill>
                  <a:srgbClr val="000000"/>
                </a:solidFill>
                <a:effectLst/>
                <a:latin typeface="Arial" panose="020B0604020202020204" pitchFamily="34" charset="0"/>
              </a:rPr>
              <a:t>​</a:t>
            </a:r>
          </a:p>
          <a:p>
            <a:pPr lvl="1" fontAlgn="base"/>
            <a:r>
              <a:rPr lang="en-US" b="0" i="0" u="none" strike="noStrike" dirty="0">
                <a:solidFill>
                  <a:srgbClr val="000000"/>
                </a:solidFill>
                <a:effectLst/>
                <a:latin typeface="Arial" panose="020B0604020202020204" pitchFamily="34" charset="0"/>
              </a:rPr>
              <a:t>Filtering</a:t>
            </a:r>
            <a:endParaRPr lang="en-US" b="0" i="0" dirty="0">
              <a:solidFill>
                <a:srgbClr val="000000"/>
              </a:solidFill>
              <a:effectLst/>
              <a:latin typeface="Arial" panose="020B0604020202020204" pitchFamily="34" charset="0"/>
            </a:endParaRPr>
          </a:p>
          <a:p>
            <a:endParaRPr lang="en-US" b="0" i="0" kern="1200" dirty="0">
              <a:solidFill>
                <a:schemeClr val="tx1"/>
              </a:solidFill>
              <a:effectLst/>
              <a:latin typeface="+mn-lt"/>
              <a:ea typeface="+mn-ea"/>
              <a:cs typeface="+mn-cs"/>
            </a:endParaRPr>
          </a:p>
          <a:p>
            <a:endParaRPr lang="en-US" dirty="0"/>
          </a:p>
        </p:txBody>
      </p:sp>
      <p:pic>
        <p:nvPicPr>
          <p:cNvPr id="3" name="IntroDemoVid">
            <a:hlinkClick r:id="" action="ppaction://media"/>
            <a:extLst>
              <a:ext uri="{FF2B5EF4-FFF2-40B4-BE49-F238E27FC236}">
                <a16:creationId xmlns:a16="http://schemas.microsoft.com/office/drawing/2014/main" id="{C8638911-3AAC-4772-B4DC-F729D08FFC3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64691" t="19124" r="6574" b="52434"/>
          <a:stretch/>
        </p:blipFill>
        <p:spPr>
          <a:xfrm>
            <a:off x="6525466" y="1291467"/>
            <a:ext cx="4094067" cy="2279595"/>
          </a:xfrm>
          <a:prstGeom prst="rect">
            <a:avLst/>
          </a:prstGeom>
          <a:solidFill>
            <a:schemeClr val="tx2">
              <a:lumMod val="75000"/>
            </a:schemeClr>
          </a:solidFill>
          <a:ln>
            <a:solidFill>
              <a:schemeClr val="tx2">
                <a:lumMod val="75000"/>
              </a:schemeClr>
            </a:solidFill>
          </a:ln>
        </p:spPr>
      </p:pic>
      <p:sp>
        <p:nvSpPr>
          <p:cNvPr id="9" name="Rectangle 8">
            <a:extLst>
              <a:ext uri="{FF2B5EF4-FFF2-40B4-BE49-F238E27FC236}">
                <a16:creationId xmlns:a16="http://schemas.microsoft.com/office/drawing/2014/main" id="{F7B028CF-B97E-4A4A-B185-E5B3F4FF995D}"/>
              </a:ext>
            </a:extLst>
          </p:cNvPr>
          <p:cNvSpPr/>
          <p:nvPr/>
        </p:nvSpPr>
        <p:spPr>
          <a:xfrm>
            <a:off x="6504177" y="982735"/>
            <a:ext cx="4136643" cy="3126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latin typeface="Arial" pitchFamily="34" charset="0"/>
                <a:cs typeface="Arial" pitchFamily="34" charset="0"/>
              </a:rPr>
              <a:t>Detecting Stamps </a:t>
            </a:r>
          </a:p>
        </p:txBody>
      </p:sp>
    </p:spTree>
    <p:extLst>
      <p:ext uri="{BB962C8B-B14F-4D97-AF65-F5344CB8AC3E}">
        <p14:creationId xmlns:p14="http://schemas.microsoft.com/office/powerpoint/2010/main" val="421308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666" fill="hold"/>
                                        <p:tgtEl>
                                          <p:spTgt spid="3"/>
                                        </p:tgtEl>
                                      </p:cBhvr>
                                    </p:cmd>
                                  </p:childTnLst>
                                </p:cTn>
                              </p:par>
                              <p:par>
                                <p:cTn id="7" presetID="1" presetClass="mediacall" presetSubtype="0" fill="hold" nodeType="withEffect">
                                  <p:stCondLst>
                                    <p:cond delay="0"/>
                                  </p:stCondLst>
                                  <p:childTnLst>
                                    <p:cmd type="call" cmd="playFrom(0.0)">
                                      <p:cBhvr>
                                        <p:cTn id="8" dur="146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video>
              <p:cMediaNode vol="80000">
                <p:cTn id="15" repeatCount="indefinite"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Applications: Image and Video Processing </a:t>
            </a:r>
          </a:p>
        </p:txBody>
      </p:sp>
      <p:sp>
        <p:nvSpPr>
          <p:cNvPr id="5" name="Content Placeholder 4"/>
          <p:cNvSpPr>
            <a:spLocks noGrp="1"/>
          </p:cNvSpPr>
          <p:nvPr>
            <p:ph idx="1"/>
          </p:nvPr>
        </p:nvSpPr>
        <p:spPr/>
        <p:txBody>
          <a:bodyPr/>
          <a:lstStyle/>
          <a:p>
            <a:r>
              <a:rPr lang="en-US" sz="2000" dirty="0"/>
              <a:t>Medical imaging</a:t>
            </a:r>
          </a:p>
          <a:p>
            <a:r>
              <a:rPr lang="en-US" sz="2000" dirty="0"/>
              <a:t>Surveillance</a:t>
            </a:r>
          </a:p>
          <a:p>
            <a:r>
              <a:rPr lang="en-US" sz="2000" dirty="0"/>
              <a:t>Robotics</a:t>
            </a:r>
          </a:p>
          <a:p>
            <a:r>
              <a:rPr lang="en-US" sz="2000" dirty="0"/>
              <a:t>Automotive safety</a:t>
            </a:r>
          </a:p>
          <a:p>
            <a:r>
              <a:rPr lang="en-US" sz="2000" dirty="0"/>
              <a:t>Consumer electronics</a:t>
            </a:r>
          </a:p>
          <a:p>
            <a:r>
              <a:rPr lang="en-US" sz="2000" dirty="0"/>
              <a:t>Geospatial computing</a:t>
            </a:r>
          </a:p>
          <a:p>
            <a:r>
              <a:rPr lang="en-US" sz="2000" dirty="0"/>
              <a:t>Machine vision</a:t>
            </a:r>
          </a:p>
          <a:p>
            <a:r>
              <a:rPr lang="en-US" sz="2000" dirty="0"/>
              <a:t>and more…</a:t>
            </a:r>
          </a:p>
          <a:p>
            <a:endParaRPr lang="en-US" sz="2000" dirty="0"/>
          </a:p>
        </p:txBody>
      </p:sp>
      <p:pic>
        <p:nvPicPr>
          <p:cNvPr id="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1" y="1348045"/>
            <a:ext cx="1927152" cy="1547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6306" y="3048000"/>
            <a:ext cx="2165785" cy="1645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6306" y="4800600"/>
            <a:ext cx="2165785" cy="1543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7401" y="3048000"/>
            <a:ext cx="1940169" cy="1624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8"/>
          <p:cNvPicPr>
            <a:picLocks noChangeAspect="1" noChangeArrowheads="1"/>
          </p:cNvPicPr>
          <p:nvPr/>
        </p:nvPicPr>
        <p:blipFill>
          <a:blip r:embed="rId7" cstate="print"/>
          <a:srcRect l="7110" t="12313" r="40246" b="21906"/>
          <a:stretch>
            <a:fillRect/>
          </a:stretch>
        </p:blipFill>
        <p:spPr bwMode="auto">
          <a:xfrm>
            <a:off x="5867402" y="4800600"/>
            <a:ext cx="1927151" cy="1447452"/>
          </a:xfrm>
          <a:prstGeom prst="rect">
            <a:avLst/>
          </a:prstGeom>
          <a:noFill/>
          <a:ln w="9525">
            <a:noFill/>
            <a:miter lim="800000"/>
            <a:headEnd/>
            <a:tailEnd/>
          </a:ln>
        </p:spPr>
      </p:pic>
      <p:pic>
        <p:nvPicPr>
          <p:cNvPr id="27" name="Picture 13"/>
          <p:cNvPicPr>
            <a:picLocks noChangeAspect="1" noChangeArrowheads="1"/>
          </p:cNvPicPr>
          <p:nvPr/>
        </p:nvPicPr>
        <p:blipFill>
          <a:blip r:embed="rId8" cstate="print"/>
          <a:srcRect r="38251"/>
          <a:stretch>
            <a:fillRect/>
          </a:stretch>
        </p:blipFill>
        <p:spPr bwMode="auto">
          <a:xfrm>
            <a:off x="4038600" y="4800600"/>
            <a:ext cx="1671520" cy="1447800"/>
          </a:xfrm>
          <a:prstGeom prst="rect">
            <a:avLst/>
          </a:prstGeom>
          <a:noFill/>
          <a:ln w="9525">
            <a:noFill/>
            <a:miter lim="800000"/>
            <a:headEnd/>
            <a:tailEnd/>
          </a:ln>
        </p:spPr>
      </p:pic>
      <p:pic>
        <p:nvPicPr>
          <p:cNvPr id="28" name="Picture 7"/>
          <p:cNvPicPr>
            <a:picLocks noChangeAspect="1" noChangeArrowheads="1"/>
          </p:cNvPicPr>
          <p:nvPr/>
        </p:nvPicPr>
        <p:blipFill>
          <a:blip r:embed="rId9" cstate="print"/>
          <a:srcRect l="10000" r="12708"/>
          <a:stretch>
            <a:fillRect/>
          </a:stretch>
        </p:blipFill>
        <p:spPr bwMode="auto">
          <a:xfrm>
            <a:off x="7956306" y="1352074"/>
            <a:ext cx="2165785" cy="1543527"/>
          </a:xfrm>
          <a:prstGeom prst="rect">
            <a:avLst/>
          </a:prstGeom>
          <a:noFill/>
          <a:ln w="9525">
            <a:noFill/>
            <a:miter lim="800000"/>
            <a:headEnd/>
            <a:tailEnd/>
          </a:ln>
        </p:spPr>
      </p:pic>
    </p:spTree>
    <p:extLst>
      <p:ext uri="{BB962C8B-B14F-4D97-AF65-F5344CB8AC3E}">
        <p14:creationId xmlns:p14="http://schemas.microsoft.com/office/powerpoint/2010/main" val="2688734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7C569-E25F-41FE-800E-F8900C146CDD}"/>
              </a:ext>
            </a:extLst>
          </p:cNvPr>
          <p:cNvSpPr>
            <a:spLocks noGrp="1"/>
          </p:cNvSpPr>
          <p:nvPr>
            <p:ph type="title"/>
          </p:nvPr>
        </p:nvSpPr>
        <p:spPr/>
        <p:txBody>
          <a:bodyPr/>
          <a:lstStyle/>
          <a:p>
            <a:r>
              <a:rPr lang="en-US" b="1" dirty="0"/>
              <a:t>Typical Challenges</a:t>
            </a:r>
          </a:p>
        </p:txBody>
      </p:sp>
      <p:grpSp>
        <p:nvGrpSpPr>
          <p:cNvPr id="10" name="Group 9">
            <a:extLst>
              <a:ext uri="{FF2B5EF4-FFF2-40B4-BE49-F238E27FC236}">
                <a16:creationId xmlns:a16="http://schemas.microsoft.com/office/drawing/2014/main" id="{C4336A0C-C4AF-4891-89F1-01590F2504D2}"/>
              </a:ext>
            </a:extLst>
          </p:cNvPr>
          <p:cNvGrpSpPr/>
          <p:nvPr/>
        </p:nvGrpSpPr>
        <p:grpSpPr>
          <a:xfrm>
            <a:off x="3667469" y="2188740"/>
            <a:ext cx="4379053" cy="2480519"/>
            <a:chOff x="7280797" y="3802495"/>
            <a:chExt cx="4379053" cy="2480519"/>
          </a:xfrm>
        </p:grpSpPr>
        <p:pic>
          <p:nvPicPr>
            <p:cNvPr id="4" name="Picture 3">
              <a:extLst>
                <a:ext uri="{FF2B5EF4-FFF2-40B4-BE49-F238E27FC236}">
                  <a16:creationId xmlns:a16="http://schemas.microsoft.com/office/drawing/2014/main" id="{6501899E-4ABB-4278-B6AF-D92CDEF539D9}"/>
                </a:ext>
              </a:extLst>
            </p:cNvPr>
            <p:cNvPicPr>
              <a:picLocks noChangeAspect="1"/>
            </p:cNvPicPr>
            <p:nvPr/>
          </p:nvPicPr>
          <p:blipFill rotWithShape="1">
            <a:blip r:embed="rId2"/>
            <a:srcRect l="3616" r="1395" b="2097"/>
            <a:stretch/>
          </p:blipFill>
          <p:spPr>
            <a:xfrm>
              <a:off x="7280797" y="3802495"/>
              <a:ext cx="4379053" cy="2480519"/>
            </a:xfrm>
            <a:prstGeom prst="rect">
              <a:avLst/>
            </a:prstGeom>
            <a:ln>
              <a:solidFill>
                <a:schemeClr val="tx2">
                  <a:lumMod val="75000"/>
                </a:schemeClr>
              </a:solidFill>
            </a:ln>
          </p:spPr>
        </p:pic>
        <p:sp>
          <p:nvSpPr>
            <p:cNvPr id="5" name="Rectangle 4">
              <a:extLst>
                <a:ext uri="{FF2B5EF4-FFF2-40B4-BE49-F238E27FC236}">
                  <a16:creationId xmlns:a16="http://schemas.microsoft.com/office/drawing/2014/main" id="{7167E5FE-A687-443B-9A5B-C0973973369A}"/>
                </a:ext>
              </a:extLst>
            </p:cNvPr>
            <p:cNvSpPr/>
            <p:nvPr/>
          </p:nvSpPr>
          <p:spPr>
            <a:xfrm>
              <a:off x="7280797" y="3802495"/>
              <a:ext cx="4379053" cy="312665"/>
            </a:xfrm>
            <a:prstGeom prst="rect">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lumMod val="95000"/>
                    </a:schemeClr>
                  </a:solidFill>
                  <a:latin typeface="Arial" pitchFamily="34" charset="0"/>
                  <a:cs typeface="Arial" pitchFamily="34" charset="0"/>
                </a:rPr>
                <a:t>Detecting Stamps </a:t>
              </a:r>
            </a:p>
          </p:txBody>
        </p:sp>
      </p:grpSp>
      <p:sp>
        <p:nvSpPr>
          <p:cNvPr id="6" name="Thought Bubble: Cloud 5">
            <a:extLst>
              <a:ext uri="{FF2B5EF4-FFF2-40B4-BE49-F238E27FC236}">
                <a16:creationId xmlns:a16="http://schemas.microsoft.com/office/drawing/2014/main" id="{2C51CAA2-702F-4999-8A6A-3B0EFAB0ED8A}"/>
              </a:ext>
            </a:extLst>
          </p:cNvPr>
          <p:cNvSpPr/>
          <p:nvPr/>
        </p:nvSpPr>
        <p:spPr>
          <a:xfrm>
            <a:off x="609601" y="1323545"/>
            <a:ext cx="2392218" cy="1239982"/>
          </a:xfrm>
          <a:prstGeom prst="cloudCallout">
            <a:avLst>
              <a:gd name="adj1" fmla="val 60135"/>
              <a:gd name="adj2" fmla="val 49789"/>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lumMod val="75000"/>
                  <a:lumOff val="25000"/>
                </a:schemeClr>
              </a:solidFill>
            </a:endParaRPr>
          </a:p>
          <a:p>
            <a:pPr algn="ctr"/>
            <a:r>
              <a:rPr lang="en-US" dirty="0">
                <a:solidFill>
                  <a:schemeClr val="tx1">
                    <a:lumMod val="75000"/>
                    <a:lumOff val="25000"/>
                  </a:schemeClr>
                </a:solidFill>
              </a:rPr>
              <a:t>How do I get started?</a:t>
            </a:r>
          </a:p>
          <a:p>
            <a:pPr algn="ctr"/>
            <a:endParaRPr lang="en-US" dirty="0">
              <a:solidFill>
                <a:schemeClr val="tx1">
                  <a:lumMod val="75000"/>
                  <a:lumOff val="25000"/>
                </a:schemeClr>
              </a:solidFill>
            </a:endParaRPr>
          </a:p>
        </p:txBody>
      </p:sp>
      <p:sp>
        <p:nvSpPr>
          <p:cNvPr id="7" name="Thought Bubble: Cloud 6">
            <a:extLst>
              <a:ext uri="{FF2B5EF4-FFF2-40B4-BE49-F238E27FC236}">
                <a16:creationId xmlns:a16="http://schemas.microsoft.com/office/drawing/2014/main" id="{854605A0-CA2B-46B3-B25E-313F52016C3E}"/>
              </a:ext>
            </a:extLst>
          </p:cNvPr>
          <p:cNvSpPr/>
          <p:nvPr/>
        </p:nvSpPr>
        <p:spPr>
          <a:xfrm>
            <a:off x="8395853" y="1220861"/>
            <a:ext cx="3533291" cy="1569606"/>
          </a:xfrm>
          <a:prstGeom prst="cloudCallout">
            <a:avLst>
              <a:gd name="adj1" fmla="val -46481"/>
              <a:gd name="adj2" fmla="val 74150"/>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lumMod val="75000"/>
                  <a:lumOff val="25000"/>
                </a:schemeClr>
              </a:solidFill>
            </a:endParaRPr>
          </a:p>
          <a:p>
            <a:pPr algn="ctr"/>
            <a:r>
              <a:rPr lang="en-US" dirty="0">
                <a:solidFill>
                  <a:schemeClr val="tx1">
                    <a:lumMod val="75000"/>
                    <a:lumOff val="25000"/>
                  </a:schemeClr>
                </a:solidFill>
              </a:rPr>
              <a:t>How do I learn about different techniques?</a:t>
            </a:r>
          </a:p>
          <a:p>
            <a:pPr algn="ctr"/>
            <a:endParaRPr lang="en-US" dirty="0">
              <a:solidFill>
                <a:schemeClr val="tx1">
                  <a:lumMod val="75000"/>
                  <a:lumOff val="25000"/>
                </a:schemeClr>
              </a:solidFill>
            </a:endParaRPr>
          </a:p>
        </p:txBody>
      </p:sp>
      <p:sp>
        <p:nvSpPr>
          <p:cNvPr id="8" name="Thought Bubble: Cloud 7">
            <a:extLst>
              <a:ext uri="{FF2B5EF4-FFF2-40B4-BE49-F238E27FC236}">
                <a16:creationId xmlns:a16="http://schemas.microsoft.com/office/drawing/2014/main" id="{9E790492-F50A-428B-BE51-561F7E9B1C5D}"/>
              </a:ext>
            </a:extLst>
          </p:cNvPr>
          <p:cNvSpPr/>
          <p:nvPr/>
        </p:nvSpPr>
        <p:spPr>
          <a:xfrm>
            <a:off x="366485" y="5045366"/>
            <a:ext cx="4171958" cy="1479261"/>
          </a:xfrm>
          <a:prstGeom prst="cloudCallout">
            <a:avLst>
              <a:gd name="adj1" fmla="val 21076"/>
              <a:gd name="adj2" fmla="val -89697"/>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lumMod val="75000"/>
                  <a:lumOff val="25000"/>
                </a:schemeClr>
              </a:solidFill>
            </a:endParaRPr>
          </a:p>
          <a:p>
            <a:pPr algn="ctr"/>
            <a:r>
              <a:rPr lang="en-US" dirty="0">
                <a:solidFill>
                  <a:schemeClr val="tx1">
                    <a:lumMod val="75000"/>
                    <a:lumOff val="25000"/>
                  </a:schemeClr>
                </a:solidFill>
              </a:rPr>
              <a:t>How do I explore options to solve my problem?</a:t>
            </a:r>
          </a:p>
          <a:p>
            <a:pPr algn="ctr"/>
            <a:endParaRPr lang="en-US" dirty="0">
              <a:solidFill>
                <a:schemeClr val="tx1">
                  <a:lumMod val="75000"/>
                  <a:lumOff val="25000"/>
                </a:schemeClr>
              </a:solidFill>
            </a:endParaRPr>
          </a:p>
        </p:txBody>
      </p:sp>
      <p:sp>
        <p:nvSpPr>
          <p:cNvPr id="9" name="Thought Bubble: Cloud 8">
            <a:extLst>
              <a:ext uri="{FF2B5EF4-FFF2-40B4-BE49-F238E27FC236}">
                <a16:creationId xmlns:a16="http://schemas.microsoft.com/office/drawing/2014/main" id="{4024DF0A-B38C-4741-A9D9-30D4ED89459C}"/>
              </a:ext>
            </a:extLst>
          </p:cNvPr>
          <p:cNvSpPr/>
          <p:nvPr/>
        </p:nvSpPr>
        <p:spPr>
          <a:xfrm>
            <a:off x="7757186" y="4955021"/>
            <a:ext cx="4171958" cy="1569606"/>
          </a:xfrm>
          <a:prstGeom prst="cloudCallout">
            <a:avLst>
              <a:gd name="adj1" fmla="val -29079"/>
              <a:gd name="adj2" fmla="val -8100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lumMod val="75000"/>
                  <a:lumOff val="25000"/>
                </a:schemeClr>
              </a:solidFill>
            </a:endParaRPr>
          </a:p>
          <a:p>
            <a:pPr algn="ctr"/>
            <a:r>
              <a:rPr lang="en-US" dirty="0">
                <a:solidFill>
                  <a:schemeClr val="tx1">
                    <a:lumMod val="75000"/>
                    <a:lumOff val="25000"/>
                  </a:schemeClr>
                </a:solidFill>
              </a:rPr>
              <a:t>How do I test my ideas on large datasets?</a:t>
            </a:r>
          </a:p>
          <a:p>
            <a:pPr algn="ctr"/>
            <a:endParaRPr lang="en-US" dirty="0">
              <a:solidFill>
                <a:schemeClr val="tx1">
                  <a:lumMod val="75000"/>
                  <a:lumOff val="25000"/>
                </a:schemeClr>
              </a:solidFill>
            </a:endParaRPr>
          </a:p>
        </p:txBody>
      </p:sp>
    </p:spTree>
    <p:extLst>
      <p:ext uri="{BB962C8B-B14F-4D97-AF65-F5344CB8AC3E}">
        <p14:creationId xmlns:p14="http://schemas.microsoft.com/office/powerpoint/2010/main" val="317441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2600"/>
            <a:ext cx="9550400" cy="990600"/>
          </a:xfrm>
        </p:spPr>
        <p:txBody>
          <a:bodyPr/>
          <a:lstStyle/>
          <a:p>
            <a:r>
              <a:rPr lang="en-US" sz="2667" dirty="0"/>
              <a:t>Developing a Motion-Stereo Parking Assistant at BMW</a:t>
            </a:r>
            <a:br>
              <a:rPr lang="en-US" sz="2667" dirty="0">
                <a:solidFill>
                  <a:schemeClr val="tx1"/>
                </a:solidFill>
              </a:rPr>
            </a:br>
            <a:br>
              <a:rPr lang="en-US" sz="2667" dirty="0">
                <a:solidFill>
                  <a:schemeClr val="tx1"/>
                </a:solidFill>
              </a:rPr>
            </a:br>
            <a:br>
              <a:rPr lang="en-US" sz="2667" dirty="0">
                <a:solidFill>
                  <a:schemeClr val="tx1"/>
                </a:solidFill>
              </a:rPr>
            </a:br>
            <a:endParaRPr lang="en-US" sz="2667" dirty="0">
              <a:solidFill>
                <a:schemeClr val="tx1"/>
              </a:solidFill>
            </a:endParaRPr>
          </a:p>
        </p:txBody>
      </p:sp>
      <p:sp>
        <p:nvSpPr>
          <p:cNvPr id="3" name="Content Placeholder 2"/>
          <p:cNvSpPr>
            <a:spLocks noGrp="1"/>
          </p:cNvSpPr>
          <p:nvPr>
            <p:ph idx="1"/>
          </p:nvPr>
        </p:nvSpPr>
        <p:spPr>
          <a:xfrm>
            <a:off x="609599" y="1586835"/>
            <a:ext cx="5791200" cy="5125451"/>
          </a:xfrm>
        </p:spPr>
        <p:txBody>
          <a:bodyPr/>
          <a:lstStyle/>
          <a:p>
            <a:pPr marL="0" indent="0">
              <a:spcBef>
                <a:spcPts val="0"/>
              </a:spcBef>
              <a:buClrTx/>
              <a:buSzTx/>
              <a:buNone/>
            </a:pPr>
            <a:r>
              <a:rPr lang="en-US" sz="2133" b="1" dirty="0">
                <a:solidFill>
                  <a:srgbClr val="125687"/>
                </a:solidFill>
                <a:latin typeface="+mn-lt"/>
                <a:cs typeface="+mn-cs"/>
              </a:rPr>
              <a:t>Challenge</a:t>
            </a:r>
          </a:p>
          <a:p>
            <a:pPr marL="0" indent="0">
              <a:spcBef>
                <a:spcPts val="240"/>
              </a:spcBef>
              <a:buClr>
                <a:srgbClr val="215083"/>
              </a:buClr>
              <a:buSzTx/>
              <a:buNone/>
            </a:pPr>
            <a:r>
              <a:rPr lang="en-US" sz="1867" dirty="0">
                <a:latin typeface="+mn-lt"/>
              </a:rPr>
              <a:t>Deliver a cost-effective driver-assistance system for parking in tight spaces</a:t>
            </a:r>
            <a:endParaRPr lang="en-US" sz="1867" dirty="0">
              <a:solidFill>
                <a:prstClr val="black"/>
              </a:solidFill>
              <a:latin typeface="+mn-lt"/>
              <a:cs typeface="Times New Roman" pitchFamily="18" charset="0"/>
            </a:endParaRPr>
          </a:p>
          <a:p>
            <a:pPr marL="0" indent="0">
              <a:spcBef>
                <a:spcPts val="864"/>
              </a:spcBef>
              <a:buClr>
                <a:srgbClr val="215083"/>
              </a:buClr>
              <a:buSzTx/>
              <a:buNone/>
            </a:pPr>
            <a:r>
              <a:rPr lang="en-US" sz="2133" b="1" dirty="0">
                <a:solidFill>
                  <a:srgbClr val="125687"/>
                </a:solidFill>
                <a:latin typeface="+mn-lt"/>
                <a:cs typeface="+mn-cs"/>
              </a:rPr>
              <a:t>Solution</a:t>
            </a:r>
          </a:p>
          <a:p>
            <a:pPr marL="0" indent="0">
              <a:spcBef>
                <a:spcPts val="240"/>
              </a:spcBef>
              <a:buClrTx/>
              <a:buSzTx/>
              <a:buNone/>
            </a:pPr>
            <a:r>
              <a:rPr lang="en-US" sz="1867" dirty="0">
                <a:latin typeface="+mn-lt"/>
              </a:rPr>
              <a:t>Develop a motion-stereo system that constructs a 3-D model of the area around the car from 2-D images generated by a single side-view camera</a:t>
            </a:r>
            <a:endParaRPr lang="en-US" sz="1867" dirty="0">
              <a:solidFill>
                <a:prstClr val="black"/>
              </a:solidFill>
              <a:latin typeface="+mn-lt"/>
              <a:cs typeface="Times New Roman" pitchFamily="18" charset="0"/>
            </a:endParaRPr>
          </a:p>
          <a:p>
            <a:pPr marL="0" indent="0">
              <a:spcBef>
                <a:spcPts val="864"/>
              </a:spcBef>
              <a:buClr>
                <a:srgbClr val="215083"/>
              </a:buClr>
              <a:buSzTx/>
              <a:buNone/>
            </a:pPr>
            <a:r>
              <a:rPr lang="en-US" sz="2133" b="1" dirty="0">
                <a:solidFill>
                  <a:srgbClr val="125687"/>
                </a:solidFill>
                <a:latin typeface="+mn-lt"/>
                <a:cs typeface="+mn-cs"/>
              </a:rPr>
              <a:t>Results</a:t>
            </a:r>
          </a:p>
          <a:p>
            <a:pPr marL="339717" lvl="1" indent="-225420">
              <a:spcBef>
                <a:spcPts val="180"/>
              </a:spcBef>
              <a:buClr>
                <a:srgbClr val="125687"/>
              </a:buClr>
              <a:buFont typeface="Wingdings" pitchFamily="2" charset="2"/>
              <a:buChar char="§"/>
            </a:pPr>
            <a:r>
              <a:rPr lang="en-US" sz="1867" dirty="0">
                <a:latin typeface="+mn-lt"/>
                <a:cs typeface="Times New Roman" pitchFamily="18" charset="0"/>
              </a:rPr>
              <a:t>Image processing algorithms developed 3–4 </a:t>
            </a:r>
          </a:p>
          <a:p>
            <a:pPr marL="114297" lvl="1" indent="0">
              <a:spcBef>
                <a:spcPts val="180"/>
              </a:spcBef>
              <a:buClr>
                <a:srgbClr val="125687"/>
              </a:buClr>
              <a:buNone/>
            </a:pPr>
            <a:r>
              <a:rPr lang="en-US" sz="1867" dirty="0">
                <a:latin typeface="+mn-lt"/>
                <a:cs typeface="Times New Roman" pitchFamily="18" charset="0"/>
              </a:rPr>
              <a:t>    times faster than in C or C++</a:t>
            </a:r>
          </a:p>
          <a:p>
            <a:pPr marL="339717" lvl="1" indent="-225420">
              <a:spcBef>
                <a:spcPts val="180"/>
              </a:spcBef>
              <a:buClr>
                <a:srgbClr val="125687"/>
              </a:buClr>
              <a:buFont typeface="Wingdings" pitchFamily="2" charset="2"/>
              <a:buChar char="§"/>
            </a:pPr>
            <a:r>
              <a:rPr lang="en-US" sz="1867" dirty="0">
                <a:latin typeface="+mn-lt"/>
                <a:cs typeface="Times New Roman" pitchFamily="18" charset="0"/>
              </a:rPr>
              <a:t>Innovative features added without increasing manufacturing costs</a:t>
            </a:r>
          </a:p>
          <a:p>
            <a:pPr marL="339717" lvl="1" indent="-225420">
              <a:spcBef>
                <a:spcPts val="180"/>
              </a:spcBef>
              <a:buFont typeface="Wingdings" pitchFamily="2" charset="2"/>
              <a:buChar char="§"/>
            </a:pPr>
            <a:r>
              <a:rPr lang="en-US" sz="1867" dirty="0">
                <a:latin typeface="+mn-lt"/>
                <a:cs typeface="Times New Roman" pitchFamily="18" charset="0"/>
              </a:rPr>
              <a:t>Algorithm debugging time reduced</a:t>
            </a:r>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p>
          <a:p>
            <a:pPr marL="452955" lvl="1" indent="-300559">
              <a:lnSpc>
                <a:spcPct val="100000"/>
              </a:lnSpc>
              <a:spcBef>
                <a:spcPts val="240"/>
              </a:spcBef>
              <a:buClr>
                <a:srgbClr val="125687"/>
              </a:buClr>
              <a:buFont typeface="Wingdings" pitchFamily="2" charset="2"/>
              <a:buChar char="§"/>
            </a:pPr>
            <a:endParaRPr lang="en-US" sz="1867" dirty="0">
              <a:solidFill>
                <a:prstClr val="black"/>
              </a:solidFill>
              <a:latin typeface="Arial"/>
              <a:cs typeface="Times New Roman" pitchFamily="18" charset="0"/>
            </a:endParaRPr>
          </a:p>
          <a:p>
            <a:endParaRPr lang="en-US" dirty="0"/>
          </a:p>
        </p:txBody>
      </p:sp>
      <p:sp>
        <p:nvSpPr>
          <p:cNvPr id="7" name="Rectangle 6"/>
          <p:cNvSpPr/>
          <p:nvPr/>
        </p:nvSpPr>
        <p:spPr>
          <a:xfrm>
            <a:off x="6400801" y="4667923"/>
            <a:ext cx="5535759" cy="1505220"/>
          </a:xfrm>
          <a:prstGeom prst="rect">
            <a:avLst/>
          </a:prstGeom>
          <a:solidFill>
            <a:schemeClr val="bg1">
              <a:lumMod val="85000"/>
            </a:schemeClr>
          </a:solidFill>
        </p:spPr>
        <p:txBody>
          <a:bodyPr wrap="square">
            <a:spAutoFit/>
          </a:bodyPr>
          <a:lstStyle/>
          <a:p>
            <a:pPr lvl="0">
              <a:lnSpc>
                <a:spcPct val="130000"/>
              </a:lnSpc>
              <a:defRPr/>
            </a:pPr>
            <a:r>
              <a:rPr lang="en-US" sz="1467" i="1" dirty="0">
                <a:solidFill>
                  <a:schemeClr val="tx2"/>
                </a:solidFill>
                <a:ea typeface="Arial Unicode MS" pitchFamily="34" charset="-128"/>
                <a:cs typeface="Arial Unicode MS" pitchFamily="34" charset="-128"/>
              </a:rPr>
              <a:t>“Developing image processing applications typically requires many matrix calculations and filtering steps.  We have found that coding these applications in C or C++ takes three to four times longer than coding them in MATLAB.”</a:t>
            </a:r>
            <a:br>
              <a:rPr lang="en-US" sz="1467" i="1" dirty="0">
                <a:solidFill>
                  <a:srgbClr val="125687"/>
                </a:solidFill>
                <a:latin typeface="Arial"/>
                <a:ea typeface="Arial Unicode MS" pitchFamily="34" charset="-128"/>
                <a:cs typeface="Arial Unicode MS" pitchFamily="34" charset="-128"/>
              </a:rPr>
            </a:br>
            <a:r>
              <a:rPr lang="en-US" sz="1333" i="1" dirty="0">
                <a:solidFill>
                  <a:srgbClr val="125687"/>
                </a:solidFill>
                <a:latin typeface="Arial"/>
                <a:ea typeface="Arial Unicode MS" pitchFamily="34" charset="-128"/>
                <a:cs typeface="Arial Unicode MS" pitchFamily="34" charset="-128"/>
              </a:rPr>
              <a:t>- </a:t>
            </a:r>
            <a:r>
              <a:rPr lang="it-IT" sz="1333" i="1" dirty="0">
                <a:solidFill>
                  <a:srgbClr val="125687"/>
                </a:solidFill>
              </a:rPr>
              <a:t>Dr. Eric Wahl, BMW Group; Dr. Rolf-Dieter Therburg, THECON</a:t>
            </a:r>
            <a:endParaRPr lang="en-US" sz="1333" i="1" dirty="0">
              <a:solidFill>
                <a:srgbClr val="125687"/>
              </a:solidFill>
              <a:latin typeface="Arial"/>
              <a:ea typeface="Arial Unicode MS" pitchFamily="34" charset="-128"/>
              <a:cs typeface="Arial Unicode MS" pitchFamily="34" charset="-128"/>
            </a:endParaRPr>
          </a:p>
        </p:txBody>
      </p:sp>
      <p:sp>
        <p:nvSpPr>
          <p:cNvPr id="13" name="Text Box 22"/>
          <p:cNvSpPr txBox="1">
            <a:spLocks noChangeArrowheads="1"/>
          </p:cNvSpPr>
          <p:nvPr/>
        </p:nvSpPr>
        <p:spPr bwMode="auto">
          <a:xfrm>
            <a:off x="7721600" y="3530600"/>
            <a:ext cx="3759200" cy="328231"/>
          </a:xfrm>
          <a:prstGeom prst="rect">
            <a:avLst/>
          </a:prstGeom>
          <a:solidFill>
            <a:schemeClr val="bg1"/>
          </a:solidFill>
          <a:ln w="9525">
            <a:noFill/>
            <a:miter lim="800000"/>
            <a:headEnd/>
            <a:tailEnd/>
          </a:ln>
        </p:spPr>
        <p:txBody>
          <a:bodyPr wrap="square" lIns="0" tIns="121920" rIns="0" bIns="0">
            <a:spAutoFit/>
          </a:bodyPr>
          <a:lstStyle/>
          <a:p>
            <a:pPr defTabSz="1219170">
              <a:defRPr/>
            </a:pPr>
            <a:endParaRPr lang="en-US" sz="1333" b="1" dirty="0">
              <a:solidFill>
                <a:srgbClr val="125687"/>
              </a:solidFill>
              <a:latin typeface="Arial"/>
            </a:endParaRPr>
          </a:p>
        </p:txBody>
      </p:sp>
      <p:sp>
        <p:nvSpPr>
          <p:cNvPr id="16" name="Text Box 37"/>
          <p:cNvSpPr txBox="1">
            <a:spLocks noChangeArrowheads="1"/>
          </p:cNvSpPr>
          <p:nvPr/>
        </p:nvSpPr>
        <p:spPr bwMode="auto">
          <a:xfrm>
            <a:off x="101600" y="6453506"/>
            <a:ext cx="1693333" cy="297454"/>
          </a:xfrm>
          <a:prstGeom prst="rect">
            <a:avLst/>
          </a:prstGeom>
          <a:noFill/>
          <a:ln w="9525">
            <a:noFill/>
            <a:miter lim="800000"/>
            <a:headEnd/>
            <a:tailEnd/>
          </a:ln>
        </p:spPr>
        <p:txBody>
          <a:bodyPr>
            <a:spAutoFit/>
          </a:bodyPr>
          <a:lstStyle/>
          <a:p>
            <a:r>
              <a:rPr lang="en-US" sz="1333" dirty="0">
                <a:hlinkClick r:id="rId3"/>
              </a:rPr>
              <a:t>Link to article</a:t>
            </a:r>
            <a:endParaRPr lang="en-US" sz="1333" dirty="0"/>
          </a:p>
        </p:txBody>
      </p:sp>
      <p:sp>
        <p:nvSpPr>
          <p:cNvPr id="10" name="Text Box 22"/>
          <p:cNvSpPr txBox="1">
            <a:spLocks noChangeArrowheads="1"/>
          </p:cNvSpPr>
          <p:nvPr/>
        </p:nvSpPr>
        <p:spPr bwMode="auto">
          <a:xfrm>
            <a:off x="8303974" y="3942006"/>
            <a:ext cx="3597561" cy="677108"/>
          </a:xfrm>
          <a:prstGeom prst="rect">
            <a:avLst/>
          </a:prstGeom>
          <a:solidFill>
            <a:schemeClr val="bg1"/>
          </a:solidFill>
          <a:ln w="9525">
            <a:noFill/>
            <a:miter lim="800000"/>
            <a:headEnd/>
            <a:tailEnd/>
          </a:ln>
        </p:spPr>
        <p:txBody>
          <a:bodyPr wrap="square" lIns="0" tIns="121920" rIns="0" bIns="0">
            <a:spAutoFit/>
          </a:bodyPr>
          <a:lstStyle/>
          <a:p>
            <a:r>
              <a:rPr lang="en-US" sz="1200" b="1" dirty="0">
                <a:solidFill>
                  <a:schemeClr val="tx2"/>
                </a:solidFill>
              </a:rPr>
              <a:t>Vehicle equipped with side-view camera.  As  the vehicle moves, the side-view camera acquires images that are used to measure depth.</a:t>
            </a:r>
          </a:p>
        </p:txBody>
      </p:sp>
      <p:sp>
        <p:nvSpPr>
          <p:cNvPr id="6" name="Rectangle 2">
            <a:extLst>
              <a:ext uri="{FF2B5EF4-FFF2-40B4-BE49-F238E27FC236}">
                <a16:creationId xmlns:a16="http://schemas.microsoft.com/office/drawing/2014/main" id="{A9ACA3FB-31C7-4E7C-99D6-4992B0497607}"/>
              </a:ext>
            </a:extLst>
          </p:cNvPr>
          <p:cNvSpPr>
            <a:spLocks noChangeArrowheads="1"/>
          </p:cNvSpPr>
          <p:nvPr/>
        </p:nvSpPr>
        <p:spPr bwMode="auto">
          <a:xfrm>
            <a:off x="2053167" y="-359105"/>
            <a:ext cx="246286" cy="718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defRPr/>
            </a:pPr>
            <a:br>
              <a:rPr lang="en-US" altLang="en-US" sz="1467">
                <a:solidFill>
                  <a:srgbClr val="474747"/>
                </a:solidFill>
                <a:latin typeface="Arial" panose="020B0604020202020204" pitchFamily="34" charset="0"/>
                <a:cs typeface="Arial" panose="020B0604020202020204" pitchFamily="34" charset="0"/>
              </a:rPr>
            </a:br>
            <a:endParaRPr lang="en-US" altLang="en-US" sz="2400">
              <a:solidFill>
                <a:prstClr val="black"/>
              </a:solidFill>
              <a:latin typeface="Arial" panose="020B0604020202020204" pitchFamily="34" charset="0"/>
            </a:endParaRPr>
          </a:p>
        </p:txBody>
      </p:sp>
      <p:sp>
        <p:nvSpPr>
          <p:cNvPr id="8" name="Rectangle 3">
            <a:extLst>
              <a:ext uri="{FF2B5EF4-FFF2-40B4-BE49-F238E27FC236}">
                <a16:creationId xmlns:a16="http://schemas.microsoft.com/office/drawing/2014/main" id="{28B4ED96-9585-4097-BC21-D5097C075877}"/>
              </a:ext>
            </a:extLst>
          </p:cNvPr>
          <p:cNvSpPr>
            <a:spLocks noChangeArrowheads="1"/>
          </p:cNvSpPr>
          <p:nvPr/>
        </p:nvSpPr>
        <p:spPr bwMode="auto">
          <a:xfrm>
            <a:off x="4309534" y="-33813"/>
            <a:ext cx="65" cy="47402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368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219170">
              <a:defRPr/>
            </a:pPr>
            <a:endParaRPr lang="en-US" altLang="en-US" sz="2400" dirty="0">
              <a:solidFill>
                <a:prstClr val="black"/>
              </a:solidFill>
            </a:endParaRPr>
          </a:p>
        </p:txBody>
      </p:sp>
      <p:sp>
        <p:nvSpPr>
          <p:cNvPr id="9" name="Rectangle 4">
            <a:extLst>
              <a:ext uri="{FF2B5EF4-FFF2-40B4-BE49-F238E27FC236}">
                <a16:creationId xmlns:a16="http://schemas.microsoft.com/office/drawing/2014/main" id="{1A67FDC5-AF1B-4E16-8352-180686B189CD}"/>
              </a:ext>
            </a:extLst>
          </p:cNvPr>
          <p:cNvSpPr>
            <a:spLocks noChangeArrowheads="1"/>
          </p:cNvSpPr>
          <p:nvPr/>
        </p:nvSpPr>
        <p:spPr bwMode="auto">
          <a:xfrm>
            <a:off x="2256367" y="-155905"/>
            <a:ext cx="246286" cy="7182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defRPr/>
            </a:pPr>
            <a:br>
              <a:rPr lang="en-US" altLang="en-US" sz="1467">
                <a:solidFill>
                  <a:srgbClr val="474747"/>
                </a:solidFill>
                <a:latin typeface="Arial" panose="020B0604020202020204" pitchFamily="34" charset="0"/>
                <a:cs typeface="Arial" panose="020B0604020202020204" pitchFamily="34" charset="0"/>
              </a:rPr>
            </a:br>
            <a:endParaRPr lang="en-US" altLang="en-US" sz="2400">
              <a:solidFill>
                <a:prstClr val="black"/>
              </a:solidFill>
              <a:latin typeface="Arial" panose="020B0604020202020204" pitchFamily="34" charset="0"/>
            </a:endParaRPr>
          </a:p>
        </p:txBody>
      </p:sp>
      <p:pic>
        <p:nvPicPr>
          <p:cNvPr id="12" name="Picture 11" descr="R0010205.JPG">
            <a:extLst>
              <a:ext uri="{FF2B5EF4-FFF2-40B4-BE49-F238E27FC236}">
                <a16:creationId xmlns:a16="http://schemas.microsoft.com/office/drawing/2014/main" id="{6D0076FF-106E-46B9-B17B-43F39D49E336}"/>
              </a:ext>
            </a:extLst>
          </p:cNvPr>
          <p:cNvPicPr/>
          <p:nvPr/>
        </p:nvPicPr>
        <p:blipFill>
          <a:blip r:embed="rId4" cstate="screen"/>
          <a:srcRect l="274" t="419" r="274" b="4192"/>
          <a:stretch>
            <a:fillRect/>
          </a:stretch>
        </p:blipFill>
        <p:spPr>
          <a:xfrm>
            <a:off x="8303974" y="1515585"/>
            <a:ext cx="3597561" cy="2426420"/>
          </a:xfrm>
          <a:prstGeom prst="rect">
            <a:avLst/>
          </a:prstGeom>
          <a:ln w="9525">
            <a:solidFill>
              <a:schemeClr val="tx2"/>
            </a:solidFill>
          </a:ln>
        </p:spPr>
      </p:pic>
    </p:spTree>
    <p:extLst>
      <p:ext uri="{BB962C8B-B14F-4D97-AF65-F5344CB8AC3E}">
        <p14:creationId xmlns:p14="http://schemas.microsoft.com/office/powerpoint/2010/main" val="1060380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D9C4-7573-4494-925A-3BB4D80C21C1}"/>
              </a:ext>
            </a:extLst>
          </p:cNvPr>
          <p:cNvSpPr>
            <a:spLocks noGrp="1"/>
          </p:cNvSpPr>
          <p:nvPr>
            <p:ph type="title"/>
          </p:nvPr>
        </p:nvSpPr>
        <p:spPr/>
        <p:txBody>
          <a:bodyPr/>
          <a:lstStyle/>
          <a:p>
            <a:r>
              <a:rPr lang="en-US" dirty="0"/>
              <a:t>TO DO</a:t>
            </a:r>
          </a:p>
        </p:txBody>
      </p:sp>
      <p:sp>
        <p:nvSpPr>
          <p:cNvPr id="3" name="Content Placeholder 2">
            <a:extLst>
              <a:ext uri="{FF2B5EF4-FFF2-40B4-BE49-F238E27FC236}">
                <a16:creationId xmlns:a16="http://schemas.microsoft.com/office/drawing/2014/main" id="{661E9CA5-AAB4-4118-B7AA-EF8162CFCC29}"/>
              </a:ext>
            </a:extLst>
          </p:cNvPr>
          <p:cNvSpPr>
            <a:spLocks noGrp="1"/>
          </p:cNvSpPr>
          <p:nvPr>
            <p:ph idx="1"/>
          </p:nvPr>
        </p:nvSpPr>
        <p:spPr>
          <a:xfrm>
            <a:off x="609602" y="1600200"/>
            <a:ext cx="6934198" cy="4648200"/>
          </a:xfrm>
        </p:spPr>
        <p:txBody>
          <a:bodyPr/>
          <a:lstStyle/>
          <a:p>
            <a:r>
              <a:rPr lang="en-US" sz="2800" dirty="0"/>
              <a:t>Go to </a:t>
            </a:r>
            <a:r>
              <a:rPr lang="en-US" sz="2800" dirty="0">
                <a:hlinkClick r:id="rId2"/>
              </a:rPr>
              <a:t>https://matlabacademy.mathworks.com/</a:t>
            </a:r>
            <a:r>
              <a:rPr lang="en-US" sz="2800" dirty="0"/>
              <a:t> </a:t>
            </a:r>
          </a:p>
          <a:p>
            <a:endParaRPr lang="en-US" sz="2800" dirty="0"/>
          </a:p>
          <a:p>
            <a:r>
              <a:rPr lang="en-US" sz="2800" dirty="0"/>
              <a:t>Log in to your MathWorks account</a:t>
            </a:r>
          </a:p>
          <a:p>
            <a:endParaRPr lang="en-US" sz="2800" dirty="0"/>
          </a:p>
          <a:p>
            <a:r>
              <a:rPr lang="en-US" sz="2800" dirty="0"/>
              <a:t>Launch </a:t>
            </a:r>
            <a:r>
              <a:rPr lang="en-US" sz="2800"/>
              <a:t>Image processing Onramp</a:t>
            </a:r>
            <a:endParaRPr lang="en-US" sz="2800" dirty="0"/>
          </a:p>
        </p:txBody>
      </p:sp>
      <p:pic>
        <p:nvPicPr>
          <p:cNvPr id="5" name="Picture 4">
            <a:extLst>
              <a:ext uri="{FF2B5EF4-FFF2-40B4-BE49-F238E27FC236}">
                <a16:creationId xmlns:a16="http://schemas.microsoft.com/office/drawing/2014/main" id="{F4E4AAC4-2EF7-48AF-A541-709B342D74D9}"/>
              </a:ext>
            </a:extLst>
          </p:cNvPr>
          <p:cNvPicPr>
            <a:picLocks noChangeAspect="1"/>
          </p:cNvPicPr>
          <p:nvPr/>
        </p:nvPicPr>
        <p:blipFill>
          <a:blip r:embed="rId3"/>
          <a:stretch>
            <a:fillRect/>
          </a:stretch>
        </p:blipFill>
        <p:spPr>
          <a:xfrm>
            <a:off x="7924800" y="1954257"/>
            <a:ext cx="3181435" cy="3940086"/>
          </a:xfrm>
          <a:prstGeom prst="rect">
            <a:avLst/>
          </a:prstGeom>
        </p:spPr>
      </p:pic>
    </p:spTree>
    <p:extLst>
      <p:ext uri="{BB962C8B-B14F-4D97-AF65-F5344CB8AC3E}">
        <p14:creationId xmlns:p14="http://schemas.microsoft.com/office/powerpoint/2010/main" val="2796001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1FD0-2F9C-4F9E-9141-182623E9C71A}"/>
              </a:ext>
            </a:extLst>
          </p:cNvPr>
          <p:cNvSpPr>
            <a:spLocks noGrp="1"/>
          </p:cNvSpPr>
          <p:nvPr>
            <p:ph type="title"/>
          </p:nvPr>
        </p:nvSpPr>
        <p:spPr/>
        <p:txBody>
          <a:bodyPr/>
          <a:lstStyle/>
          <a:p>
            <a:r>
              <a:rPr lang="en-US"/>
              <a:t>Prizes</a:t>
            </a:r>
            <a:endParaRPr lang="en-US" dirty="0"/>
          </a:p>
        </p:txBody>
      </p:sp>
      <p:sp>
        <p:nvSpPr>
          <p:cNvPr id="3" name="Content Placeholder 2">
            <a:extLst>
              <a:ext uri="{FF2B5EF4-FFF2-40B4-BE49-F238E27FC236}">
                <a16:creationId xmlns:a16="http://schemas.microsoft.com/office/drawing/2014/main" id="{CE9F4404-136F-49AD-BA7E-BB35D571FD73}"/>
              </a:ext>
            </a:extLst>
          </p:cNvPr>
          <p:cNvSpPr>
            <a:spLocks noGrp="1"/>
          </p:cNvSpPr>
          <p:nvPr>
            <p:ph idx="1"/>
          </p:nvPr>
        </p:nvSpPr>
        <p:spPr>
          <a:xfrm>
            <a:off x="609602" y="1600200"/>
            <a:ext cx="10769600" cy="1066800"/>
          </a:xfrm>
        </p:spPr>
        <p:txBody>
          <a:bodyPr/>
          <a:lstStyle/>
          <a:p>
            <a:r>
              <a:rPr lang="en-US" dirty="0"/>
              <a:t>Complete at least 50% </a:t>
            </a:r>
            <a:r>
              <a:rPr lang="en-US"/>
              <a:t>of Machine </a:t>
            </a:r>
            <a:r>
              <a:rPr lang="en-US" dirty="0"/>
              <a:t>Learning Onramp to be eligible for any prize</a:t>
            </a:r>
          </a:p>
          <a:p>
            <a:pPr lvl="1"/>
            <a:r>
              <a:rPr lang="en-US" dirty="0"/>
              <a:t>Bring your laptop when you come to collect the prize</a:t>
            </a:r>
          </a:p>
          <a:p>
            <a:endParaRPr lang="en-US" dirty="0"/>
          </a:p>
          <a:p>
            <a:pPr marL="458340" lvl="1" indent="0">
              <a:buNone/>
            </a:pPr>
            <a:endParaRPr lang="en-US" dirty="0"/>
          </a:p>
        </p:txBody>
      </p:sp>
      <p:sp>
        <p:nvSpPr>
          <p:cNvPr id="4" name="Title 1">
            <a:extLst>
              <a:ext uri="{FF2B5EF4-FFF2-40B4-BE49-F238E27FC236}">
                <a16:creationId xmlns:a16="http://schemas.microsoft.com/office/drawing/2014/main" id="{B167A36E-45EB-4348-B4E6-156A3B3295F8}"/>
              </a:ext>
            </a:extLst>
          </p:cNvPr>
          <p:cNvSpPr txBox="1">
            <a:spLocks/>
          </p:cNvSpPr>
          <p:nvPr/>
        </p:nvSpPr>
        <p:spPr>
          <a:xfrm>
            <a:off x="609602" y="3352800"/>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dirty="0"/>
              <a:t>Follow Us on Facebook!</a:t>
            </a:r>
          </a:p>
        </p:txBody>
      </p:sp>
      <p:sp>
        <p:nvSpPr>
          <p:cNvPr id="5" name="Content Placeholder 2">
            <a:extLst>
              <a:ext uri="{FF2B5EF4-FFF2-40B4-BE49-F238E27FC236}">
                <a16:creationId xmlns:a16="http://schemas.microsoft.com/office/drawing/2014/main" id="{C78E7FB7-24B4-4D6C-B2F9-3F4560F4B1C0}"/>
              </a:ext>
            </a:extLst>
          </p:cNvPr>
          <p:cNvSpPr txBox="1">
            <a:spLocks/>
          </p:cNvSpPr>
          <p:nvPr/>
        </p:nvSpPr>
        <p:spPr>
          <a:xfrm>
            <a:off x="609602" y="4876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None/>
            </a:pPr>
            <a:endParaRPr lang="en-US" dirty="0"/>
          </a:p>
          <a:p>
            <a:pPr marL="458340" lvl="1" indent="0">
              <a:buFont typeface="Arial" pitchFamily="34" charset="0"/>
              <a:buNone/>
            </a:pPr>
            <a:endParaRPr lang="en-US" dirty="0"/>
          </a:p>
        </p:txBody>
      </p:sp>
      <p:sp>
        <p:nvSpPr>
          <p:cNvPr id="6" name="Content Placeholder 2">
            <a:extLst>
              <a:ext uri="{FF2B5EF4-FFF2-40B4-BE49-F238E27FC236}">
                <a16:creationId xmlns:a16="http://schemas.microsoft.com/office/drawing/2014/main" id="{3B87208A-DAB1-456C-A03E-BA988AB92A90}"/>
              </a:ext>
            </a:extLst>
          </p:cNvPr>
          <p:cNvSpPr txBox="1">
            <a:spLocks/>
          </p:cNvSpPr>
          <p:nvPr/>
        </p:nvSpPr>
        <p:spPr>
          <a:xfrm>
            <a:off x="609602" y="4495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dirty="0"/>
              <a:t>Find us on Facebook at </a:t>
            </a:r>
            <a:r>
              <a:rPr lang="en-US" dirty="0">
                <a:highlight>
                  <a:srgbClr val="FFFF00"/>
                </a:highlight>
              </a:rPr>
              <a:t>[Insert Facebook Group Name] </a:t>
            </a:r>
          </a:p>
          <a:p>
            <a:endParaRPr lang="en-US" dirty="0"/>
          </a:p>
          <a:p>
            <a:pPr marL="458340" lvl="1" indent="0">
              <a:buFont typeface="Arial" pitchFamily="34" charset="0"/>
              <a:buNone/>
            </a:pPr>
            <a:endParaRPr lang="en-US" dirty="0"/>
          </a:p>
        </p:txBody>
      </p:sp>
    </p:spTree>
    <p:extLst>
      <p:ext uri="{BB962C8B-B14F-4D97-AF65-F5344CB8AC3E}">
        <p14:creationId xmlns:p14="http://schemas.microsoft.com/office/powerpoint/2010/main" val="2860195686"/>
      </p:ext>
    </p:extLst>
  </p:cSld>
  <p:clrMapOvr>
    <a:masterClrMapping/>
  </p:clrMapOvr>
</p:sld>
</file>

<file path=ppt/theme/theme1.xml><?xml version="1.0" encoding="utf-8"?>
<a:theme xmlns:a="http://schemas.openxmlformats.org/drawingml/2006/main" name="MW_Public_widescreen">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3" id="{6F5C3A85-E13B-0B47-A520-CAFA75C5D439}" vid="{233173AB-C6A1-5A45-B081-6FA1C2CAE7D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CED2B3B9BAE8849942648134EEE717D" ma:contentTypeVersion="21" ma:contentTypeDescription="Create a new document." ma:contentTypeScope="" ma:versionID="8be429ad6f21b6a538614f77b12cb816">
  <xsd:schema xmlns:xsd="http://www.w3.org/2001/XMLSchema" xmlns:xs="http://www.w3.org/2001/XMLSchema" xmlns:p="http://schemas.microsoft.com/office/2006/metadata/properties" xmlns:ns1="http://schemas.microsoft.com/sharepoint/v3" xmlns:ns2="b7b985a6-5614-4791-8283-b6a0b2c6681f" xmlns:ns3="bbb466d9-fd0a-40ba-89cb-77eb15c2a30a" targetNamespace="http://schemas.microsoft.com/office/2006/metadata/properties" ma:root="true" ma:fieldsID="3f6ae55203bfeecc17834d713e5e918b" ns1:_="" ns2:_="" ns3:_="">
    <xsd:import namespace="http://schemas.microsoft.com/sharepoint/v3"/>
    <xsd:import namespace="b7b985a6-5614-4791-8283-b6a0b2c6681f"/>
    <xsd:import namespace="bbb466d9-fd0a-40ba-89cb-77eb15c2a30a"/>
    <xsd:element name="properties">
      <xsd:complexType>
        <xsd:sequence>
          <xsd:element name="documentManagement">
            <xsd:complexType>
              <xsd:all>
                <xsd:element ref="ns2:Numb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7" nillable="true" ma:displayName="Unified Compliance Policy Properties" ma:hidden="true" ma:internalName="_ip_UnifiedCompliancePolicyProperties">
      <xsd:simpleType>
        <xsd:restriction base="dms:Note"/>
      </xsd:simpleType>
    </xsd:element>
    <xsd:element name="_ip_UnifiedCompliancePolicyUIAction" ma:index="2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b985a6-5614-4791-8283-b6a0b2c6681f" elementFormDefault="qualified">
    <xsd:import namespace="http://schemas.microsoft.com/office/2006/documentManagement/types"/>
    <xsd:import namespace="http://schemas.microsoft.com/office/infopath/2007/PartnerControls"/>
    <xsd:element name="Number" ma:index="8" nillable="true" ma:displayName="Number" ma:internalName="Number">
      <xsd:simpleType>
        <xsd:restriction base="dms:Number"/>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bbb466d9-fd0a-40ba-89cb-77eb15c2a30a"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TaxCatchAll" ma:index="26" nillable="true" ma:displayName="Taxonomy Catch All Column" ma:hidden="true" ma:list="{f023a373-7af4-4bfd-83ce-25f1d0f63536}" ma:internalName="TaxCatchAll" ma:showField="CatchAllData" ma:web="bbb466d9-fd0a-40ba-89cb-77eb15c2a3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Number xmlns="b7b985a6-5614-4791-8283-b6a0b2c6681f" xsi:nil="true"/>
    <TaxCatchAll xmlns="bbb466d9-fd0a-40ba-89cb-77eb15c2a30a" xsi:nil="true"/>
    <lcf76f155ced4ddcb4097134ff3c332f xmlns="b7b985a6-5614-4791-8283-b6a0b2c6681f">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EA69A8-7EF9-4EA1-811A-64E6FFD390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b985a6-5614-4791-8283-b6a0b2c6681f"/>
    <ds:schemaRef ds:uri="bbb466d9-fd0a-40ba-89cb-77eb15c2a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B851B7-D313-4E85-A1E0-5976CFE11EC3}">
  <ds:schemaRefs>
    <ds:schemaRef ds:uri="http://schemas.microsoft.com/office/2006/metadata/properties"/>
    <ds:schemaRef ds:uri="http://schemas.microsoft.com/office/infopath/2007/PartnerControls"/>
    <ds:schemaRef ds:uri="b7b985a6-5614-4791-8283-b6a0b2c6681f"/>
    <ds:schemaRef ds:uri="bbb466d9-fd0a-40ba-89cb-77eb15c2a30a"/>
    <ds:schemaRef ds:uri="http://schemas.microsoft.com/sharepoint/v3"/>
  </ds:schemaRefs>
</ds:datastoreItem>
</file>

<file path=customXml/itemProps3.xml><?xml version="1.0" encoding="utf-8"?>
<ds:datastoreItem xmlns:ds="http://schemas.openxmlformats.org/officeDocument/2006/customXml" ds:itemID="{3B61DF2E-245C-45DF-A9A5-EABECEA4295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774</TotalTime>
  <Words>2216</Words>
  <Application>Microsoft Office PowerPoint</Application>
  <PresentationFormat>Widescreen</PresentationFormat>
  <Paragraphs>152</Paragraphs>
  <Slides>10</Slides>
  <Notes>4</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Courier New</vt:lpstr>
      <vt:lpstr>Times New Roman</vt:lpstr>
      <vt:lpstr>Verdana</vt:lpstr>
      <vt:lpstr>Wingdings</vt:lpstr>
      <vt:lpstr>MW_Public_widescreen</vt:lpstr>
      <vt:lpstr>HPRC and MathWorks Present:  Machine Learning Onramp</vt:lpstr>
      <vt:lpstr>Today:</vt:lpstr>
      <vt:lpstr>Image Processing Applications</vt:lpstr>
      <vt:lpstr>What is Image Processing?</vt:lpstr>
      <vt:lpstr>Applications: Image and Video Processing </vt:lpstr>
      <vt:lpstr>Typical Challenges</vt:lpstr>
      <vt:lpstr>Developing a Motion-Stereo Parking Assistant at BMW   </vt:lpstr>
      <vt:lpstr>TO DO</vt:lpstr>
      <vt:lpstr>Prizes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Owen Paul</dc:creator>
  <cp:keywords>Version 19.0</cp:keywords>
  <dc:description/>
  <cp:lastModifiedBy>Ben Pasquariello</cp:lastModifiedBy>
  <cp:revision>3</cp:revision>
  <dcterms:created xsi:type="dcterms:W3CDTF">2019-10-10T19:15:10Z</dcterms:created>
  <dcterms:modified xsi:type="dcterms:W3CDTF">2023-07-20T14:26:42Z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0x0101005CED2B3B9BAE8849942648134EEE717D</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